
<file path=[Content_Types].xml><?xml version="1.0" encoding="utf-8"?>
<Types xmlns="http://schemas.openxmlformats.org/package/2006/content-types">
  <Override PartName="/ppt/slides/slide47.xml" ContentType="application/vnd.openxmlformats-officedocument.presentationml.slide+xml"/>
  <Override PartName="/ppt/slides/slide58.xml" ContentType="application/vnd.openxmlformats-officedocument.presentationml.slide+xml"/>
  <Override PartName="/ppt/slides/slide94.xml" ContentType="application/vnd.openxmlformats-officedocument.presentationml.slide+xml"/>
  <Override PartName="/ppt/slides/slide142.xml" ContentType="application/vnd.openxmlformats-officedocument.presentationml.slide+xml"/>
  <Override PartName="/ppt/slides/slide36.xml" ContentType="application/vnd.openxmlformats-officedocument.presentationml.slide+xml"/>
  <Override PartName="/ppt/slides/slide83.xml" ContentType="application/vnd.openxmlformats-officedocument.presentationml.slide+xml"/>
  <Override PartName="/ppt/slides/slide120.xml" ContentType="application/vnd.openxmlformats-officedocument.presentationml.slide+xml"/>
  <Override PartName="/ppt/slides/slide131.xml" ContentType="application/vnd.openxmlformats-officedocument.presentationml.slide+xml"/>
  <Override PartName="/ppt/slides/slide25.xml" ContentType="application/vnd.openxmlformats-officedocument.presentationml.slide+xml"/>
  <Override PartName="/ppt/slides/slide43.xml" ContentType="application/vnd.openxmlformats-officedocument.presentationml.slide+xml"/>
  <Override PartName="/ppt/slides/slide72.xml" ContentType="application/vnd.openxmlformats-officedocument.presentationml.slide+xml"/>
  <Override PartName="/ppt/slides/slide90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xml" ContentType="application/xml"/>
  <Override PartName="/ppt/slides/slide14.xml" ContentType="application/vnd.openxmlformats-officedocument.presentationml.slide+xml"/>
  <Override PartName="/ppt/slides/slide32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20.xml" ContentType="application/vnd.openxmlformats-officedocument.presentationml.slideLayout+xml"/>
  <Override PartName="/ppt/slides/slide129.xml" ContentType="application/vnd.openxmlformats-officedocument.presentationml.slide+xml"/>
  <Override PartName="/ppt/slides/slide147.xml" ContentType="application/vnd.openxmlformats-officedocument.presentationml.slide+xml"/>
  <Override PartName="/ppt/slides/slide158.xml" ContentType="application/vnd.openxmlformats-officedocument.presentationml.slide+xml"/>
  <Override PartName="/ppt/slides/slide99.xml" ContentType="application/vnd.openxmlformats-officedocument.presentationml.slide+xml"/>
  <Override PartName="/ppt/slides/slide118.xml" ContentType="application/vnd.openxmlformats-officedocument.presentationml.slide+xml"/>
  <Override PartName="/ppt/slides/slide136.xml" ContentType="application/vnd.openxmlformats-officedocument.presentationml.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slides/slide77.xml" ContentType="application/vnd.openxmlformats-officedocument.presentationml.slide+xml"/>
  <Override PartName="/ppt/slides/slide88.xml" ContentType="application/vnd.openxmlformats-officedocument.presentationml.slide+xml"/>
  <Override PartName="/ppt/slides/slide107.xml" ContentType="application/vnd.openxmlformats-officedocument.presentationml.slide+xml"/>
  <Override PartName="/ppt/slides/slide125.xml" ContentType="application/vnd.openxmlformats-officedocument.presentationml.slide+xml"/>
  <Override PartName="/ppt/slides/slide143.xml" ContentType="application/vnd.openxmlformats-officedocument.presentationml.slide+xml"/>
  <Override PartName="/ppt/slides/slide154.xml" ContentType="application/vnd.openxmlformats-officedocument.presentationml.slide+xml"/>
  <Override PartName="/ppt/viewProps.xml" ContentType="application/vnd.openxmlformats-officedocument.presentationml.viewProp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48.xml" ContentType="application/vnd.openxmlformats-officedocument.presentationml.slide+xml"/>
  <Override PartName="/ppt/slides/slide66.xml" ContentType="application/vnd.openxmlformats-officedocument.presentationml.slide+xml"/>
  <Override PartName="/ppt/slides/slide95.xml" ContentType="application/vnd.openxmlformats-officedocument.presentationml.slide+xml"/>
  <Override PartName="/ppt/slides/slide103.xml" ContentType="application/vnd.openxmlformats-officedocument.presentationml.slide+xml"/>
  <Override PartName="/ppt/slides/slide114.xml" ContentType="application/vnd.openxmlformats-officedocument.presentationml.slide+xml"/>
  <Override PartName="/ppt/slides/slide132.xml" ContentType="application/vnd.openxmlformats-officedocument.presentationml.slide+xml"/>
  <Override PartName="/ppt/slides/slide150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55.xml" ContentType="application/vnd.openxmlformats-officedocument.presentationml.slide+xml"/>
  <Override PartName="/ppt/slides/slide73.xml" ContentType="application/vnd.openxmlformats-officedocument.presentationml.slide+xml"/>
  <Override PartName="/ppt/slides/slide84.xml" ContentType="application/vnd.openxmlformats-officedocument.presentationml.slide+xml"/>
  <Override PartName="/ppt/slides/slide121.xml" ContentType="application/vnd.openxmlformats-officedocument.presentationml.slide+xml"/>
  <Override PartName="/ppt/presProps.xml" ContentType="application/vnd.openxmlformats-officedocument.presentationml.presProps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33.xml" ContentType="application/vnd.openxmlformats-officedocument.presentationml.slide+xml"/>
  <Override PartName="/ppt/slides/slide44.xml" ContentType="application/vnd.openxmlformats-officedocument.presentationml.slide+xml"/>
  <Override PartName="/ppt/slides/slide62.xml" ContentType="application/vnd.openxmlformats-officedocument.presentationml.slide+xml"/>
  <Override PartName="/ppt/slides/slide80.xml" ContentType="application/vnd.openxmlformats-officedocument.presentationml.slide+xml"/>
  <Override PartName="/ppt/slides/slide91.xml" ContentType="application/vnd.openxmlformats-officedocument.presentationml.slide+xml"/>
  <Override PartName="/ppt/slides/slide110.xml" ContentType="application/vnd.openxmlformats-officedocument.presentationml.slide+xml"/>
  <Override PartName="/ppt/slideLayouts/slideLayout3.xml" ContentType="application/vnd.openxmlformats-officedocument.presentationml.slideLayout+xml"/>
  <Default Extension="emf" ContentType="image/x-emf"/>
  <Override PartName="/ppt/presentation.xml" ContentType="application/vnd.openxmlformats-officedocument.presentationml.presentation.main+xml"/>
  <Override PartName="/ppt/slides/slide22.xml" ContentType="application/vnd.openxmlformats-officedocument.presentationml.slide+xml"/>
  <Override PartName="/ppt/slides/slide51.xml" ContentType="application/vnd.openxmlformats-officedocument.presentationml.slide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40.xml" ContentType="application/vnd.openxmlformats-officedocument.presentationml.slide+xml"/>
  <Override PartName="/ppt/slides/slide159.xml" ContentType="application/vnd.openxmlformats-officedocument.presentationml.slide+xml"/>
  <Override PartName="/ppt/slideLayouts/slideLayout21.xml" ContentType="application/vnd.openxmlformats-officedocument.presentationml.slideLayout+xml"/>
  <Default Extension="wdp" ContentType="image/vnd.ms-photo"/>
  <Override PartName="/ppt/slides/slide119.xml" ContentType="application/vnd.openxmlformats-officedocument.presentationml.slide+xml"/>
  <Override PartName="/ppt/slides/slide148.xml" ContentType="application/vnd.openxmlformats-officedocument.presentationml.slide+xml"/>
  <Override PartName="/ppt/slideLayouts/slideLayout10.xml" ContentType="application/vnd.openxmlformats-officedocument.presentationml.slideLayout+xml"/>
  <Default Extension="gif" ContentType="image/gif"/>
  <Default Extension="vml" ContentType="application/vnd.openxmlformats-officedocument.vmlDrawing"/>
  <Override PartName="/ppt/slides/slide89.xml" ContentType="application/vnd.openxmlformats-officedocument.presentationml.slide+xml"/>
  <Override PartName="/ppt/slides/slide108.xml" ContentType="application/vnd.openxmlformats-officedocument.presentationml.slide+xml"/>
  <Override PartName="/ppt/slides/slide126.xml" ContentType="application/vnd.openxmlformats-officedocument.presentationml.slide+xml"/>
  <Override PartName="/ppt/slides/slide137.xml" ContentType="application/vnd.openxmlformats-officedocument.presentationml.slide+xml"/>
  <Override PartName="/ppt/slides/slide155.xml" ContentType="application/vnd.openxmlformats-officedocument.presentationml.slide+xml"/>
  <Override PartName="/ppt/slides/slide49.xml" ContentType="application/vnd.openxmlformats-officedocument.presentationml.slide+xml"/>
  <Override PartName="/ppt/slides/slide78.xml" ContentType="application/vnd.openxmlformats-officedocument.presentationml.slide+xml"/>
  <Override PartName="/ppt/slides/slide96.xml" ContentType="application/vnd.openxmlformats-officedocument.presentationml.slide+xml"/>
  <Override PartName="/ppt/slides/slide115.xml" ContentType="application/vnd.openxmlformats-officedocument.presentationml.slide+xml"/>
  <Override PartName="/ppt/slides/slide144.xml" ContentType="application/vnd.openxmlformats-officedocument.presentationml.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s/slide56.xml" ContentType="application/vnd.openxmlformats-officedocument.presentationml.slide+xml"/>
  <Override PartName="/ppt/slides/slide67.xml" ContentType="application/vnd.openxmlformats-officedocument.presentationml.slide+xml"/>
  <Override PartName="/ppt/slides/slide85.xml" ContentType="application/vnd.openxmlformats-officedocument.presentationml.slide+xml"/>
  <Override PartName="/ppt/slides/slide104.xml" ContentType="application/vnd.openxmlformats-officedocument.presentationml.slide+xml"/>
  <Override PartName="/ppt/slides/slide122.xml" ContentType="application/vnd.openxmlformats-officedocument.presentationml.slide+xml"/>
  <Override PartName="/ppt/slides/slide133.xml" ContentType="application/vnd.openxmlformats-officedocument.presentationml.slide+xml"/>
  <Override PartName="/ppt/slides/slide151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s/slide74.xml" ContentType="application/vnd.openxmlformats-officedocument.presentationml.slide+xml"/>
  <Override PartName="/ppt/slides/slide92.xml" ContentType="application/vnd.openxmlformats-officedocument.presentationml.slide+xml"/>
  <Override PartName="/ppt/slides/slide111.xml" ContentType="application/vnd.openxmlformats-officedocument.presentationml.slide+xml"/>
  <Override PartName="/ppt/slides/slide140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slides/slide81.xml" ContentType="application/vnd.openxmlformats-officedocument.presentationml.slide+xml"/>
  <Override PartName="/ppt/slides/slide100.xml" ContentType="application/vnd.openxmlformats-officedocument.presentationml.slide+xml"/>
  <Override PartName="/ppt/slideLayouts/slideLayout15.xml" ContentType="application/vnd.openxmlformats-officedocument.presentationml.slideLayout+xml"/>
  <Default Extension="rels" ContentType="application/vnd.openxmlformats-package.relationships+xml"/>
  <Override PartName="/ppt/slides/slide23.xml" ContentType="application/vnd.openxmlformats-officedocument.presentationml.slide+xml"/>
  <Override PartName="/ppt/slides/slide41.xml" ContentType="application/vnd.openxmlformats-officedocument.presentationml.slide+xml"/>
  <Override PartName="/ppt/slides/slide70.xml" ContentType="application/vnd.openxmlformats-officedocument.presentationml.slide+xml"/>
  <Override PartName="/ppt/slideLayouts/slideLayout22.xml" ContentType="application/vnd.openxmlformats-officedocument.presentationml.slideLayout+xml"/>
  <Default Extension="ppt" ContentType="application/vnd.ms-powerpoint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s/slide149.xml" ContentType="application/vnd.openxmlformats-officedocument.presentationml.slide+xml"/>
  <Override PartName="/ppt/slideLayouts/slideLayout11.xml" ContentType="application/vnd.openxmlformats-officedocument.presentationml.slideLayout+xml"/>
  <Override PartName="/ppt/slides/slide138.xml" ContentType="application/vnd.openxmlformats-officedocument.presentationml.slide+xml"/>
  <Override PartName="/ppt/slides/slide79.xml" ContentType="application/vnd.openxmlformats-officedocument.presentationml.slide+xml"/>
  <Override PartName="/ppt/slides/slide109.xml" ContentType="application/vnd.openxmlformats-officedocument.presentationml.slide+xml"/>
  <Override PartName="/ppt/slides/slide127.xml" ContentType="application/vnd.openxmlformats-officedocument.presentationml.slide+xml"/>
  <Override PartName="/ppt/slides/slide145.xml" ContentType="application/vnd.openxmlformats-officedocument.presentationml.slide+xml"/>
  <Override PartName="/ppt/slides/slide156.xml" ContentType="application/vnd.openxmlformats-officedocument.presentationml.slide+xml"/>
  <Override PartName="/ppt/slides/slide7.xml" ContentType="application/vnd.openxmlformats-officedocument.presentationml.slide+xml"/>
  <Override PartName="/ppt/slides/slide68.xml" ContentType="application/vnd.openxmlformats-officedocument.presentationml.slide+xml"/>
  <Override PartName="/ppt/slides/slide97.xml" ContentType="application/vnd.openxmlformats-officedocument.presentationml.slide+xml"/>
  <Override PartName="/ppt/slides/slide116.xml" ContentType="application/vnd.openxmlformats-officedocument.presentationml.slide+xml"/>
  <Override PartName="/ppt/slides/slide134.xml" ContentType="application/vnd.openxmlformats-officedocument.presentationml.slide+xml"/>
  <Override PartName="/ppt/slideLayouts/slideLayout9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57.xml" ContentType="application/vnd.openxmlformats-officedocument.presentationml.slide+xml"/>
  <Override PartName="/ppt/slides/slide75.xml" ContentType="application/vnd.openxmlformats-officedocument.presentationml.slide+xml"/>
  <Override PartName="/ppt/slides/slide86.xml" ContentType="application/vnd.openxmlformats-officedocument.presentationml.slide+xml"/>
  <Override PartName="/ppt/slides/slide105.xml" ContentType="application/vnd.openxmlformats-officedocument.presentationml.slide+xml"/>
  <Override PartName="/ppt/slides/slide123.xml" ContentType="application/vnd.openxmlformats-officedocument.presentationml.slide+xml"/>
  <Override PartName="/ppt/slides/slide141.xml" ContentType="application/vnd.openxmlformats-officedocument.presentationml.slide+xml"/>
  <Override PartName="/ppt/slides/slide152.xml" ContentType="application/vnd.openxmlformats-officedocument.presentationml.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46.xml" ContentType="application/vnd.openxmlformats-officedocument.presentationml.slide+xml"/>
  <Override PartName="/ppt/slides/slide64.xml" ContentType="application/vnd.openxmlformats-officedocument.presentationml.slide+xml"/>
  <Override PartName="/ppt/slides/slide93.xml" ContentType="application/vnd.openxmlformats-officedocument.presentationml.slide+xml"/>
  <Override PartName="/ppt/slides/slide101.xml" ContentType="application/vnd.openxmlformats-officedocument.presentationml.slide+xml"/>
  <Override PartName="/ppt/slides/slide112.xml" ContentType="application/vnd.openxmlformats-officedocument.presentationml.slide+xml"/>
  <Override PartName="/ppt/slides/slide130.xml" ContentType="application/vnd.openxmlformats-officedocument.presentationml.slide+xml"/>
  <Override PartName="/ppt/slideLayouts/slideLayout5.xml" ContentType="application/vnd.openxmlformats-officedocument.presentationml.slideLayout+xml"/>
  <Override PartName="/ppt/slides/slide24.xml" ContentType="application/vnd.openxmlformats-officedocument.presentationml.slide+xml"/>
  <Override PartName="/ppt/slides/slide35.xml" ContentType="application/vnd.openxmlformats-officedocument.presentationml.slide+xml"/>
  <Override PartName="/ppt/slides/slide53.xml" ContentType="application/vnd.openxmlformats-officedocument.presentationml.slide+xml"/>
  <Override PartName="/ppt/slides/slide71.xml" ContentType="application/vnd.openxmlformats-officedocument.presentationml.slide+xml"/>
  <Override PartName="/ppt/slides/slide82.xml" ContentType="application/vnd.openxmlformats-officedocument.presentationml.slide+xml"/>
  <Override PartName="/ppt/slideLayouts/slideLayout16.xml" ContentType="application/vnd.openxmlformats-officedocument.presentationml.slideLayout+xml"/>
  <Default Extension="jpeg" ContentType="image/jpeg"/>
  <Override PartName="/ppt/slides/slide13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139.xml" ContentType="application/vnd.openxmlformats-officedocument.presentationml.slide+xml"/>
  <Override PartName="/ppt/slides/slide157.xml" ContentType="application/vnd.openxmlformats-officedocument.presentationml.slide+xml"/>
  <Override PartName="/ppt/slides/slide98.xml" ContentType="application/vnd.openxmlformats-officedocument.presentationml.slide+xml"/>
  <Override PartName="/ppt/slides/slide117.xml" ContentType="application/vnd.openxmlformats-officedocument.presentationml.slide+xml"/>
  <Override PartName="/ppt/slides/slide128.xml" ContentType="application/vnd.openxmlformats-officedocument.presentationml.slide+xml"/>
  <Override PartName="/ppt/slides/slide146.xml" ContentType="application/vnd.openxmlformats-officedocument.presentationml.slide+xml"/>
  <Override PartName="/ppt/slides/slide8.xml" ContentType="application/vnd.openxmlformats-officedocument.presentationml.slide+xml"/>
  <Override PartName="/ppt/slides/slide69.xml" ContentType="application/vnd.openxmlformats-officedocument.presentationml.slide+xml"/>
  <Override PartName="/ppt/slides/slide87.xml" ContentType="application/vnd.openxmlformats-officedocument.presentationml.slide+xml"/>
  <Override PartName="/ppt/slides/slide106.xml" ContentType="application/vnd.openxmlformats-officedocument.presentationml.slide+xml"/>
  <Override PartName="/ppt/slides/slide124.xml" ContentType="application/vnd.openxmlformats-officedocument.presentationml.slide+xml"/>
  <Override PartName="/ppt/slides/slide135.xml" ContentType="application/vnd.openxmlformats-officedocument.presentationml.slide+xml"/>
  <Override PartName="/ppt/slides/slide153.xml" ContentType="application/vnd.openxmlformats-officedocument.presentationml.slide+xml"/>
  <Override PartName="/ppt/slides/slide29.xml" ContentType="application/vnd.openxmlformats-officedocument.presentationml.slide+xml"/>
  <Override PartName="/ppt/slides/slide76.xml" ContentType="application/vnd.openxmlformats-officedocument.presentationml.slide+xml"/>
  <Override PartName="/ppt/slides/slide113.xml" ContentType="application/vnd.openxmlformats-officedocument.presentationml.slide+xml"/>
  <Override PartName="/ppt/slides/slide160.xml" ContentType="application/vnd.openxmlformats-officedocument.presentationml.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54.xml" ContentType="application/vnd.openxmlformats-officedocument.presentationml.slide+xml"/>
  <Override PartName="/ppt/slides/slide65.xml" ContentType="application/vnd.openxmlformats-officedocument.presentationml.slide+xml"/>
  <Override PartName="/ppt/slides/slide102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414" r:id="rId3"/>
    <p:sldId id="449" r:id="rId4"/>
    <p:sldId id="407" r:id="rId5"/>
    <p:sldId id="364" r:id="rId6"/>
    <p:sldId id="452" r:id="rId7"/>
    <p:sldId id="256" r:id="rId8"/>
    <p:sldId id="454" r:id="rId9"/>
    <p:sldId id="453" r:id="rId10"/>
    <p:sldId id="378" r:id="rId11"/>
    <p:sldId id="451" r:id="rId12"/>
    <p:sldId id="404" r:id="rId13"/>
    <p:sldId id="403" r:id="rId14"/>
    <p:sldId id="257" r:id="rId15"/>
    <p:sldId id="258" r:id="rId16"/>
    <p:sldId id="455" r:id="rId17"/>
    <p:sldId id="260" r:id="rId18"/>
    <p:sldId id="406" r:id="rId19"/>
    <p:sldId id="261" r:id="rId20"/>
    <p:sldId id="262" r:id="rId21"/>
    <p:sldId id="259" r:id="rId22"/>
    <p:sldId id="263" r:id="rId23"/>
    <p:sldId id="264" r:id="rId24"/>
    <p:sldId id="267" r:id="rId25"/>
    <p:sldId id="265" r:id="rId26"/>
    <p:sldId id="266" r:id="rId27"/>
    <p:sldId id="434" r:id="rId28"/>
    <p:sldId id="268" r:id="rId29"/>
    <p:sldId id="435" r:id="rId30"/>
    <p:sldId id="379" r:id="rId31"/>
    <p:sldId id="457" r:id="rId32"/>
    <p:sldId id="270" r:id="rId33"/>
    <p:sldId id="401" r:id="rId34"/>
    <p:sldId id="271" r:id="rId35"/>
    <p:sldId id="360" r:id="rId36"/>
    <p:sldId id="272" r:id="rId37"/>
    <p:sldId id="274" r:id="rId38"/>
    <p:sldId id="273" r:id="rId39"/>
    <p:sldId id="276" r:id="rId40"/>
    <p:sldId id="413" r:id="rId41"/>
    <p:sldId id="380" r:id="rId42"/>
    <p:sldId id="277" r:id="rId43"/>
    <p:sldId id="278" r:id="rId44"/>
    <p:sldId id="365" r:id="rId45"/>
    <p:sldId id="279" r:id="rId46"/>
    <p:sldId id="280" r:id="rId47"/>
    <p:sldId id="281" r:id="rId48"/>
    <p:sldId id="282" r:id="rId49"/>
    <p:sldId id="283" r:id="rId50"/>
    <p:sldId id="284" r:id="rId51"/>
    <p:sldId id="366" r:id="rId52"/>
    <p:sldId id="367" r:id="rId53"/>
    <p:sldId id="456" r:id="rId54"/>
    <p:sldId id="286" r:id="rId55"/>
    <p:sldId id="368" r:id="rId56"/>
    <p:sldId id="287" r:id="rId57"/>
    <p:sldId id="289" r:id="rId58"/>
    <p:sldId id="370" r:id="rId59"/>
    <p:sldId id="290" r:id="rId60"/>
    <p:sldId id="425" r:id="rId61"/>
    <p:sldId id="464" r:id="rId62"/>
    <p:sldId id="438" r:id="rId63"/>
    <p:sldId id="291" r:id="rId64"/>
    <p:sldId id="292" r:id="rId65"/>
    <p:sldId id="293" r:id="rId66"/>
    <p:sldId id="294" r:id="rId67"/>
    <p:sldId id="295" r:id="rId68"/>
    <p:sldId id="361" r:id="rId69"/>
    <p:sldId id="297" r:id="rId70"/>
    <p:sldId id="298" r:id="rId71"/>
    <p:sldId id="299" r:id="rId72"/>
    <p:sldId id="300" r:id="rId73"/>
    <p:sldId id="301" r:id="rId74"/>
    <p:sldId id="302" r:id="rId75"/>
    <p:sldId id="303" r:id="rId76"/>
    <p:sldId id="304" r:id="rId77"/>
    <p:sldId id="305" r:id="rId78"/>
    <p:sldId id="288" r:id="rId79"/>
    <p:sldId id="458" r:id="rId80"/>
    <p:sldId id="459" r:id="rId81"/>
    <p:sldId id="306" r:id="rId82"/>
    <p:sldId id="308" r:id="rId83"/>
    <p:sldId id="433" r:id="rId84"/>
    <p:sldId id="309" r:id="rId85"/>
    <p:sldId id="313" r:id="rId86"/>
    <p:sldId id="310" r:id="rId87"/>
    <p:sldId id="311" r:id="rId88"/>
    <p:sldId id="312" r:id="rId89"/>
    <p:sldId id="314" r:id="rId90"/>
    <p:sldId id="315" r:id="rId91"/>
    <p:sldId id="316" r:id="rId92"/>
    <p:sldId id="381" r:id="rId93"/>
    <p:sldId id="317" r:id="rId94"/>
    <p:sldId id="382" r:id="rId95"/>
    <p:sldId id="318" r:id="rId96"/>
    <p:sldId id="383" r:id="rId97"/>
    <p:sldId id="384" r:id="rId98"/>
    <p:sldId id="319" r:id="rId99"/>
    <p:sldId id="320" r:id="rId100"/>
    <p:sldId id="321" r:id="rId101"/>
    <p:sldId id="323" r:id="rId102"/>
    <p:sldId id="324" r:id="rId103"/>
    <p:sldId id="437" r:id="rId104"/>
    <p:sldId id="326" r:id="rId105"/>
    <p:sldId id="463" r:id="rId106"/>
    <p:sldId id="423" r:id="rId107"/>
    <p:sldId id="427" r:id="rId108"/>
    <p:sldId id="424" r:id="rId109"/>
    <p:sldId id="327" r:id="rId110"/>
    <p:sldId id="328" r:id="rId111"/>
    <p:sldId id="329" r:id="rId112"/>
    <p:sldId id="330" r:id="rId113"/>
    <p:sldId id="331" r:id="rId114"/>
    <p:sldId id="332" r:id="rId115"/>
    <p:sldId id="333" r:id="rId116"/>
    <p:sldId id="334" r:id="rId117"/>
    <p:sldId id="336" r:id="rId118"/>
    <p:sldId id="337" r:id="rId119"/>
    <p:sldId id="338" r:id="rId120"/>
    <p:sldId id="339" r:id="rId121"/>
    <p:sldId id="436" r:id="rId122"/>
    <p:sldId id="409" r:id="rId123"/>
    <p:sldId id="340" r:id="rId124"/>
    <p:sldId id="387" r:id="rId125"/>
    <p:sldId id="341" r:id="rId126"/>
    <p:sldId id="388" r:id="rId127"/>
    <p:sldId id="342" r:id="rId128"/>
    <p:sldId id="343" r:id="rId129"/>
    <p:sldId id="460" r:id="rId130"/>
    <p:sldId id="344" r:id="rId131"/>
    <p:sldId id="376" r:id="rId132"/>
    <p:sldId id="345" r:id="rId133"/>
    <p:sldId id="346" r:id="rId134"/>
    <p:sldId id="347" r:id="rId135"/>
    <p:sldId id="389" r:id="rId136"/>
    <p:sldId id="348" r:id="rId137"/>
    <p:sldId id="349" r:id="rId138"/>
    <p:sldId id="390" r:id="rId139"/>
    <p:sldId id="372" r:id="rId140"/>
    <p:sldId id="391" r:id="rId141"/>
    <p:sldId id="392" r:id="rId142"/>
    <p:sldId id="411" r:id="rId143"/>
    <p:sldId id="350" r:id="rId144"/>
    <p:sldId id="461" r:id="rId145"/>
    <p:sldId id="405" r:id="rId146"/>
    <p:sldId id="351" r:id="rId147"/>
    <p:sldId id="393" r:id="rId148"/>
    <p:sldId id="362" r:id="rId149"/>
    <p:sldId id="352" r:id="rId150"/>
    <p:sldId id="353" r:id="rId151"/>
    <p:sldId id="394" r:id="rId152"/>
    <p:sldId id="354" r:id="rId153"/>
    <p:sldId id="462" r:id="rId154"/>
    <p:sldId id="415" r:id="rId155"/>
    <p:sldId id="446" r:id="rId156"/>
    <p:sldId id="447" r:id="rId157"/>
    <p:sldId id="355" r:id="rId158"/>
    <p:sldId id="356" r:id="rId159"/>
    <p:sldId id="357" r:id="rId160"/>
    <p:sldId id="373" r:id="rId161"/>
    <p:sldId id="418" r:id="rId162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29681" autoAdjust="0"/>
    <p:restoredTop sz="94660"/>
  </p:normalViewPr>
  <p:slideViewPr>
    <p:cSldViewPr>
      <p:cViewPr>
        <p:scale>
          <a:sx n="66" d="100"/>
          <a:sy n="66" d="100"/>
        </p:scale>
        <p:origin x="-1164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90" d="100"/>
        <a:sy n="90" d="100"/>
      </p:scale>
      <p:origin x="0" y="2258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117" Type="http://schemas.openxmlformats.org/officeDocument/2006/relationships/slide" Target="slides/slide115.xml"/><Relationship Id="rId21" Type="http://schemas.openxmlformats.org/officeDocument/2006/relationships/slide" Target="slides/slide19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63" Type="http://schemas.openxmlformats.org/officeDocument/2006/relationships/slide" Target="slides/slide61.xml"/><Relationship Id="rId68" Type="http://schemas.openxmlformats.org/officeDocument/2006/relationships/slide" Target="slides/slide66.xml"/><Relationship Id="rId84" Type="http://schemas.openxmlformats.org/officeDocument/2006/relationships/slide" Target="slides/slide82.xml"/><Relationship Id="rId89" Type="http://schemas.openxmlformats.org/officeDocument/2006/relationships/slide" Target="slides/slide87.xml"/><Relationship Id="rId112" Type="http://schemas.openxmlformats.org/officeDocument/2006/relationships/slide" Target="slides/slide110.xml"/><Relationship Id="rId133" Type="http://schemas.openxmlformats.org/officeDocument/2006/relationships/slide" Target="slides/slide131.xml"/><Relationship Id="rId138" Type="http://schemas.openxmlformats.org/officeDocument/2006/relationships/slide" Target="slides/slide136.xml"/><Relationship Id="rId154" Type="http://schemas.openxmlformats.org/officeDocument/2006/relationships/slide" Target="slides/slide152.xml"/><Relationship Id="rId159" Type="http://schemas.openxmlformats.org/officeDocument/2006/relationships/slide" Target="slides/slide157.xml"/><Relationship Id="rId16" Type="http://schemas.openxmlformats.org/officeDocument/2006/relationships/slide" Target="slides/slide14.xml"/><Relationship Id="rId107" Type="http://schemas.openxmlformats.org/officeDocument/2006/relationships/slide" Target="slides/slide105.xml"/><Relationship Id="rId11" Type="http://schemas.openxmlformats.org/officeDocument/2006/relationships/slide" Target="slides/slide9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74" Type="http://schemas.openxmlformats.org/officeDocument/2006/relationships/slide" Target="slides/slide72.xml"/><Relationship Id="rId79" Type="http://schemas.openxmlformats.org/officeDocument/2006/relationships/slide" Target="slides/slide77.xml"/><Relationship Id="rId102" Type="http://schemas.openxmlformats.org/officeDocument/2006/relationships/slide" Target="slides/slide100.xml"/><Relationship Id="rId123" Type="http://schemas.openxmlformats.org/officeDocument/2006/relationships/slide" Target="slides/slide121.xml"/><Relationship Id="rId128" Type="http://schemas.openxmlformats.org/officeDocument/2006/relationships/slide" Target="slides/slide126.xml"/><Relationship Id="rId144" Type="http://schemas.openxmlformats.org/officeDocument/2006/relationships/slide" Target="slides/slide142.xml"/><Relationship Id="rId149" Type="http://schemas.openxmlformats.org/officeDocument/2006/relationships/slide" Target="slides/slide147.xml"/><Relationship Id="rId5" Type="http://schemas.openxmlformats.org/officeDocument/2006/relationships/slide" Target="slides/slide3.xml"/><Relationship Id="rId90" Type="http://schemas.openxmlformats.org/officeDocument/2006/relationships/slide" Target="slides/slide88.xml"/><Relationship Id="rId95" Type="http://schemas.openxmlformats.org/officeDocument/2006/relationships/slide" Target="slides/slide93.xml"/><Relationship Id="rId160" Type="http://schemas.openxmlformats.org/officeDocument/2006/relationships/slide" Target="slides/slide158.xml"/><Relationship Id="rId165" Type="http://schemas.openxmlformats.org/officeDocument/2006/relationships/theme" Target="theme/theme1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64" Type="http://schemas.openxmlformats.org/officeDocument/2006/relationships/slide" Target="slides/slide62.xml"/><Relationship Id="rId69" Type="http://schemas.openxmlformats.org/officeDocument/2006/relationships/slide" Target="slides/slide67.xml"/><Relationship Id="rId113" Type="http://schemas.openxmlformats.org/officeDocument/2006/relationships/slide" Target="slides/slide111.xml"/><Relationship Id="rId118" Type="http://schemas.openxmlformats.org/officeDocument/2006/relationships/slide" Target="slides/slide116.xml"/><Relationship Id="rId134" Type="http://schemas.openxmlformats.org/officeDocument/2006/relationships/slide" Target="slides/slide132.xml"/><Relationship Id="rId139" Type="http://schemas.openxmlformats.org/officeDocument/2006/relationships/slide" Target="slides/slide137.xml"/><Relationship Id="rId80" Type="http://schemas.openxmlformats.org/officeDocument/2006/relationships/slide" Target="slides/slide78.xml"/><Relationship Id="rId85" Type="http://schemas.openxmlformats.org/officeDocument/2006/relationships/slide" Target="slides/slide83.xml"/><Relationship Id="rId150" Type="http://schemas.openxmlformats.org/officeDocument/2006/relationships/slide" Target="slides/slide148.xml"/><Relationship Id="rId155" Type="http://schemas.openxmlformats.org/officeDocument/2006/relationships/slide" Target="slides/slide153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59" Type="http://schemas.openxmlformats.org/officeDocument/2006/relationships/slide" Target="slides/slide57.xml"/><Relationship Id="rId103" Type="http://schemas.openxmlformats.org/officeDocument/2006/relationships/slide" Target="slides/slide101.xml"/><Relationship Id="rId108" Type="http://schemas.openxmlformats.org/officeDocument/2006/relationships/slide" Target="slides/slide106.xml"/><Relationship Id="rId124" Type="http://schemas.openxmlformats.org/officeDocument/2006/relationships/slide" Target="slides/slide122.xml"/><Relationship Id="rId129" Type="http://schemas.openxmlformats.org/officeDocument/2006/relationships/slide" Target="slides/slide127.xml"/><Relationship Id="rId54" Type="http://schemas.openxmlformats.org/officeDocument/2006/relationships/slide" Target="slides/slide52.xml"/><Relationship Id="rId70" Type="http://schemas.openxmlformats.org/officeDocument/2006/relationships/slide" Target="slides/slide68.xml"/><Relationship Id="rId75" Type="http://schemas.openxmlformats.org/officeDocument/2006/relationships/slide" Target="slides/slide73.xml"/><Relationship Id="rId91" Type="http://schemas.openxmlformats.org/officeDocument/2006/relationships/slide" Target="slides/slide89.xml"/><Relationship Id="rId96" Type="http://schemas.openxmlformats.org/officeDocument/2006/relationships/slide" Target="slides/slide94.xml"/><Relationship Id="rId140" Type="http://schemas.openxmlformats.org/officeDocument/2006/relationships/slide" Target="slides/slide138.xml"/><Relationship Id="rId145" Type="http://schemas.openxmlformats.org/officeDocument/2006/relationships/slide" Target="slides/slide143.xml"/><Relationship Id="rId161" Type="http://schemas.openxmlformats.org/officeDocument/2006/relationships/slide" Target="slides/slide159.xml"/><Relationship Id="rId16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6" Type="http://schemas.openxmlformats.org/officeDocument/2006/relationships/slide" Target="slides/slide104.xml"/><Relationship Id="rId114" Type="http://schemas.openxmlformats.org/officeDocument/2006/relationships/slide" Target="slides/slide112.xml"/><Relationship Id="rId119" Type="http://schemas.openxmlformats.org/officeDocument/2006/relationships/slide" Target="slides/slide117.xml"/><Relationship Id="rId127" Type="http://schemas.openxmlformats.org/officeDocument/2006/relationships/slide" Target="slides/slide12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73" Type="http://schemas.openxmlformats.org/officeDocument/2006/relationships/slide" Target="slides/slide71.xml"/><Relationship Id="rId78" Type="http://schemas.openxmlformats.org/officeDocument/2006/relationships/slide" Target="slides/slide76.xml"/><Relationship Id="rId81" Type="http://schemas.openxmlformats.org/officeDocument/2006/relationships/slide" Target="slides/slide79.xml"/><Relationship Id="rId86" Type="http://schemas.openxmlformats.org/officeDocument/2006/relationships/slide" Target="slides/slide84.xml"/><Relationship Id="rId94" Type="http://schemas.openxmlformats.org/officeDocument/2006/relationships/slide" Target="slides/slide92.xml"/><Relationship Id="rId99" Type="http://schemas.openxmlformats.org/officeDocument/2006/relationships/slide" Target="slides/slide97.xml"/><Relationship Id="rId101" Type="http://schemas.openxmlformats.org/officeDocument/2006/relationships/slide" Target="slides/slide99.xml"/><Relationship Id="rId122" Type="http://schemas.openxmlformats.org/officeDocument/2006/relationships/slide" Target="slides/slide120.xml"/><Relationship Id="rId130" Type="http://schemas.openxmlformats.org/officeDocument/2006/relationships/slide" Target="slides/slide128.xml"/><Relationship Id="rId135" Type="http://schemas.openxmlformats.org/officeDocument/2006/relationships/slide" Target="slides/slide133.xml"/><Relationship Id="rId143" Type="http://schemas.openxmlformats.org/officeDocument/2006/relationships/slide" Target="slides/slide141.xml"/><Relationship Id="rId148" Type="http://schemas.openxmlformats.org/officeDocument/2006/relationships/slide" Target="slides/slide146.xml"/><Relationship Id="rId151" Type="http://schemas.openxmlformats.org/officeDocument/2006/relationships/slide" Target="slides/slide149.xml"/><Relationship Id="rId156" Type="http://schemas.openxmlformats.org/officeDocument/2006/relationships/slide" Target="slides/slide154.xml"/><Relationship Id="rId164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Relationship Id="rId109" Type="http://schemas.openxmlformats.org/officeDocument/2006/relationships/slide" Target="slides/slide107.xml"/><Relationship Id="rId34" Type="http://schemas.openxmlformats.org/officeDocument/2006/relationships/slide" Target="slides/slide32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76" Type="http://schemas.openxmlformats.org/officeDocument/2006/relationships/slide" Target="slides/slide74.xml"/><Relationship Id="rId97" Type="http://schemas.openxmlformats.org/officeDocument/2006/relationships/slide" Target="slides/slide95.xml"/><Relationship Id="rId104" Type="http://schemas.openxmlformats.org/officeDocument/2006/relationships/slide" Target="slides/slide102.xml"/><Relationship Id="rId120" Type="http://schemas.openxmlformats.org/officeDocument/2006/relationships/slide" Target="slides/slide118.xml"/><Relationship Id="rId125" Type="http://schemas.openxmlformats.org/officeDocument/2006/relationships/slide" Target="slides/slide123.xml"/><Relationship Id="rId141" Type="http://schemas.openxmlformats.org/officeDocument/2006/relationships/slide" Target="slides/slide139.xml"/><Relationship Id="rId146" Type="http://schemas.openxmlformats.org/officeDocument/2006/relationships/slide" Target="slides/slide144.xml"/><Relationship Id="rId7" Type="http://schemas.openxmlformats.org/officeDocument/2006/relationships/slide" Target="slides/slide5.xml"/><Relationship Id="rId71" Type="http://schemas.openxmlformats.org/officeDocument/2006/relationships/slide" Target="slides/slide69.xml"/><Relationship Id="rId92" Type="http://schemas.openxmlformats.org/officeDocument/2006/relationships/slide" Target="slides/slide90.xml"/><Relationship Id="rId162" Type="http://schemas.openxmlformats.org/officeDocument/2006/relationships/slide" Target="slides/slide160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7.xml"/><Relationship Id="rId24" Type="http://schemas.openxmlformats.org/officeDocument/2006/relationships/slide" Target="slides/slide22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66" Type="http://schemas.openxmlformats.org/officeDocument/2006/relationships/slide" Target="slides/slide64.xml"/><Relationship Id="rId87" Type="http://schemas.openxmlformats.org/officeDocument/2006/relationships/slide" Target="slides/slide85.xml"/><Relationship Id="rId110" Type="http://schemas.openxmlformats.org/officeDocument/2006/relationships/slide" Target="slides/slide108.xml"/><Relationship Id="rId115" Type="http://schemas.openxmlformats.org/officeDocument/2006/relationships/slide" Target="slides/slide113.xml"/><Relationship Id="rId131" Type="http://schemas.openxmlformats.org/officeDocument/2006/relationships/slide" Target="slides/slide129.xml"/><Relationship Id="rId136" Type="http://schemas.openxmlformats.org/officeDocument/2006/relationships/slide" Target="slides/slide134.xml"/><Relationship Id="rId157" Type="http://schemas.openxmlformats.org/officeDocument/2006/relationships/slide" Target="slides/slide155.xml"/><Relationship Id="rId61" Type="http://schemas.openxmlformats.org/officeDocument/2006/relationships/slide" Target="slides/slide59.xml"/><Relationship Id="rId82" Type="http://schemas.openxmlformats.org/officeDocument/2006/relationships/slide" Target="slides/slide80.xml"/><Relationship Id="rId152" Type="http://schemas.openxmlformats.org/officeDocument/2006/relationships/slide" Target="slides/slide150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56" Type="http://schemas.openxmlformats.org/officeDocument/2006/relationships/slide" Target="slides/slide54.xml"/><Relationship Id="rId77" Type="http://schemas.openxmlformats.org/officeDocument/2006/relationships/slide" Target="slides/slide75.xml"/><Relationship Id="rId100" Type="http://schemas.openxmlformats.org/officeDocument/2006/relationships/slide" Target="slides/slide98.xml"/><Relationship Id="rId105" Type="http://schemas.openxmlformats.org/officeDocument/2006/relationships/slide" Target="slides/slide103.xml"/><Relationship Id="rId126" Type="http://schemas.openxmlformats.org/officeDocument/2006/relationships/slide" Target="slides/slide124.xml"/><Relationship Id="rId147" Type="http://schemas.openxmlformats.org/officeDocument/2006/relationships/slide" Target="slides/slide145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slide" Target="slides/slide70.xml"/><Relationship Id="rId93" Type="http://schemas.openxmlformats.org/officeDocument/2006/relationships/slide" Target="slides/slide91.xml"/><Relationship Id="rId98" Type="http://schemas.openxmlformats.org/officeDocument/2006/relationships/slide" Target="slides/slide96.xml"/><Relationship Id="rId121" Type="http://schemas.openxmlformats.org/officeDocument/2006/relationships/slide" Target="slides/slide119.xml"/><Relationship Id="rId142" Type="http://schemas.openxmlformats.org/officeDocument/2006/relationships/slide" Target="slides/slide140.xml"/><Relationship Id="rId163" Type="http://schemas.openxmlformats.org/officeDocument/2006/relationships/presProps" Target="presProps.xml"/><Relationship Id="rId3" Type="http://schemas.openxmlformats.org/officeDocument/2006/relationships/slide" Target="slides/slide1.xml"/><Relationship Id="rId25" Type="http://schemas.openxmlformats.org/officeDocument/2006/relationships/slide" Target="slides/slide23.xml"/><Relationship Id="rId46" Type="http://schemas.openxmlformats.org/officeDocument/2006/relationships/slide" Target="slides/slide44.xml"/><Relationship Id="rId67" Type="http://schemas.openxmlformats.org/officeDocument/2006/relationships/slide" Target="slides/slide65.xml"/><Relationship Id="rId116" Type="http://schemas.openxmlformats.org/officeDocument/2006/relationships/slide" Target="slides/slide114.xml"/><Relationship Id="rId137" Type="http://schemas.openxmlformats.org/officeDocument/2006/relationships/slide" Target="slides/slide135.xml"/><Relationship Id="rId158" Type="http://schemas.openxmlformats.org/officeDocument/2006/relationships/slide" Target="slides/slide156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62" Type="http://schemas.openxmlformats.org/officeDocument/2006/relationships/slide" Target="slides/slide60.xml"/><Relationship Id="rId83" Type="http://schemas.openxmlformats.org/officeDocument/2006/relationships/slide" Target="slides/slide81.xml"/><Relationship Id="rId88" Type="http://schemas.openxmlformats.org/officeDocument/2006/relationships/slide" Target="slides/slide86.xml"/><Relationship Id="rId111" Type="http://schemas.openxmlformats.org/officeDocument/2006/relationships/slide" Target="slides/slide109.xml"/><Relationship Id="rId132" Type="http://schemas.openxmlformats.org/officeDocument/2006/relationships/slide" Target="slides/slide130.xml"/><Relationship Id="rId153" Type="http://schemas.openxmlformats.org/officeDocument/2006/relationships/slide" Target="slides/slide15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02.05.2020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02.05.2020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02.05.2020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02.05.2020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02.05.2020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02.05.2020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02.05.2020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02.05.2020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02.05.2020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02.05.2020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02.05.2020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Заголовок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17" name="Подзаголовок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ru-RU" smtClean="0"/>
              <a:t>Образец подзаголовка</a:t>
            </a:r>
            <a:endParaRPr kumimoji="0" lang="en-US"/>
          </a:p>
        </p:txBody>
      </p:sp>
      <p:sp>
        <p:nvSpPr>
          <p:cNvPr id="30" name="Дата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02.05.2020</a:t>
            </a:fld>
            <a:endParaRPr lang="ru-RU"/>
          </a:p>
        </p:txBody>
      </p:sp>
      <p:sp>
        <p:nvSpPr>
          <p:cNvPr id="19" name="Нижний колонтитул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27" name="Номер слайда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pull dir="r"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02.05.2020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02.05.2020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pull dir="r"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02.05.2020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5" name="Содержимое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02.05.2020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02.05.2020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02.05.2020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02.05.2020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Прямоугольник с одним вырезанным скругленным углом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Прямоугольный треугольник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02.05.2020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ru-RU" smtClean="0"/>
              <a:t>Вставка рисунка</a:t>
            </a:r>
            <a:endParaRPr kumimoji="0" lang="en-US" dirty="0"/>
          </a:p>
        </p:txBody>
      </p:sp>
      <p:sp>
        <p:nvSpPr>
          <p:cNvPr id="10" name="Полилиния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Полилиния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02.05.2020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02.05.2020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106E36-FD25-4E2D-B0AA-010F637433A0}" type="datetimeFigureOut">
              <a:rPr lang="ru-RU" smtClean="0"/>
              <a:pPr/>
              <a:t>02.05.2020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pull dir="r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олилиния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Полилиния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Заголовок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0" name="Текст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ru-RU" smtClean="0"/>
              <a:t>Образец текста</a:t>
            </a:r>
          </a:p>
          <a:p>
            <a:pPr lvl="1" eaLnBrk="1" latinLnBrk="0" hangingPunct="1"/>
            <a:r>
              <a:rPr kumimoji="0" lang="ru-RU" smtClean="0"/>
              <a:t>Второй уровень</a:t>
            </a:r>
          </a:p>
          <a:p>
            <a:pPr lvl="2" eaLnBrk="1" latinLnBrk="0" hangingPunct="1"/>
            <a:r>
              <a:rPr kumimoji="0" lang="ru-RU" smtClean="0"/>
              <a:t>Третий уровень</a:t>
            </a:r>
          </a:p>
          <a:p>
            <a:pPr lvl="3" eaLnBrk="1" latinLnBrk="0" hangingPunct="1"/>
            <a:r>
              <a:rPr kumimoji="0" lang="ru-RU" smtClean="0"/>
              <a:t>Четвертый уровень</a:t>
            </a:r>
          </a:p>
          <a:p>
            <a:pPr lvl="4" eaLnBrk="1" latinLnBrk="0" hangingPunct="1"/>
            <a:r>
              <a:rPr kumimoji="0" lang="ru-RU" smtClean="0"/>
              <a:t>Пятый уровень</a:t>
            </a:r>
            <a:endParaRPr kumimoji="0" lang="en-US"/>
          </a:p>
        </p:txBody>
      </p:sp>
      <p:sp>
        <p:nvSpPr>
          <p:cNvPr id="10" name="Дата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B106E36-FD25-4E2D-B0AA-010F637433A0}" type="datetimeFigureOut">
              <a:rPr lang="ru-RU" smtClean="0"/>
              <a:pPr/>
              <a:t>02.05.2020</a:t>
            </a:fld>
            <a:endParaRPr lang="ru-RU"/>
          </a:p>
        </p:txBody>
      </p:sp>
      <p:sp>
        <p:nvSpPr>
          <p:cNvPr id="22" name="Нижний колонтитул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18" name="Номер слайда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  <p:grpSp>
        <p:nvGrpSpPr>
          <p:cNvPr id="2" name="Группа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Полилиния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Полилиния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pull dir="r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____________Microsoft_Office_PowerPoint_97-2003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74.png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eg"/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eg"/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7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jpeg"/><Relationship Id="rId1" Type="http://schemas.openxmlformats.org/officeDocument/2006/relationships/slideLayout" Target="../slideLayouts/slideLayout7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2.xml"/></Relationships>
</file>

<file path=ppt/slides/_rels/slide10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7.png"/><Relationship Id="rId1" Type="http://schemas.openxmlformats.org/officeDocument/2006/relationships/slideLayout" Target="../slideLayouts/slideLayout2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2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jpeg"/><Relationship Id="rId1" Type="http://schemas.openxmlformats.org/officeDocument/2006/relationships/slideLayout" Target="../slideLayouts/slideLayout2.xml"/></Relationships>
</file>

<file path=ppt/slides/_rels/slide10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10.jpeg"/><Relationship Id="rId1" Type="http://schemas.openxmlformats.org/officeDocument/2006/relationships/slideLayout" Target="../slideLayouts/slideLayout2.xml"/></Relationships>
</file>

<file path=ppt/slides/_rels/slide10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5.wdp"/><Relationship Id="rId4" Type="http://schemas.openxmlformats.org/officeDocument/2006/relationships/image" Target="../media/image112.jpeg"/></Relationships>
</file>

<file path=ppt/slides/_rels/slide107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13.jpeg"/><Relationship Id="rId1" Type="http://schemas.openxmlformats.org/officeDocument/2006/relationships/slideLayout" Target="../slideLayouts/slideLayout2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png"/><Relationship Id="rId1" Type="http://schemas.openxmlformats.org/officeDocument/2006/relationships/slideLayout" Target="../slideLayouts/slideLayout2.xml"/></Relationships>
</file>

<file path=ppt/slides/_rels/slide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5.png"/><Relationship Id="rId1" Type="http://schemas.openxmlformats.org/officeDocument/2006/relationships/slideLayout" Target="../slideLayouts/slideLayout2.xml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6.png"/><Relationship Id="rId1" Type="http://schemas.openxmlformats.org/officeDocument/2006/relationships/slideLayout" Target="../slideLayouts/slideLayout2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7.png"/><Relationship Id="rId1" Type="http://schemas.openxmlformats.org/officeDocument/2006/relationships/slideLayout" Target="../slideLayouts/slideLayout2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png"/><Relationship Id="rId1" Type="http://schemas.openxmlformats.org/officeDocument/2006/relationships/slideLayout" Target="../slideLayouts/slideLayout2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jpeg"/><Relationship Id="rId1" Type="http://schemas.openxmlformats.org/officeDocument/2006/relationships/slideLayout" Target="../slideLayouts/slideLayout2.xml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2.xml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2.xml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jpeg"/><Relationship Id="rId1" Type="http://schemas.openxmlformats.org/officeDocument/2006/relationships/slideLayout" Target="../slideLayouts/slideLayout2.xml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3.png"/><Relationship Id="rId1" Type="http://schemas.openxmlformats.org/officeDocument/2006/relationships/slideLayout" Target="../slideLayouts/slideLayout2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4.jpeg"/><Relationship Id="rId1" Type="http://schemas.openxmlformats.org/officeDocument/2006/relationships/slideLayout" Target="../slideLayouts/slideLayout2.xml"/></Relationships>
</file>

<file path=ppt/slides/_rels/slide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2.xml"/></Relationships>
</file>

<file path=ppt/slides/_rels/slide1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jpeg"/><Relationship Id="rId2" Type="http://schemas.openxmlformats.org/officeDocument/2006/relationships/image" Target="../media/image126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8.jpeg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png"/><Relationship Id="rId1" Type="http://schemas.openxmlformats.org/officeDocument/2006/relationships/slideLayout" Target="../slideLayouts/slideLayout2.xml"/></Relationships>
</file>

<file path=ppt/slides/_rels/slide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0.jpeg"/><Relationship Id="rId1" Type="http://schemas.openxmlformats.org/officeDocument/2006/relationships/slideLayout" Target="../slideLayouts/slideLayout2.xml"/></Relationships>
</file>

<file path=ppt/slides/_rels/slide1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2.xml"/></Relationships>
</file>

<file path=ppt/slides/_rels/slide1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2.png"/><Relationship Id="rId1" Type="http://schemas.openxmlformats.org/officeDocument/2006/relationships/slideLayout" Target="../slideLayouts/slideLayout2.xml"/></Relationships>
</file>

<file path=ppt/slides/_rels/slide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3.png"/><Relationship Id="rId1" Type="http://schemas.openxmlformats.org/officeDocument/2006/relationships/slideLayout" Target="../slideLayouts/slideLayout2.xml"/></Relationships>
</file>

<file path=ppt/slides/_rels/slide1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jpeg"/><Relationship Id="rId2" Type="http://schemas.openxmlformats.org/officeDocument/2006/relationships/image" Target="../media/image134.png"/><Relationship Id="rId1" Type="http://schemas.openxmlformats.org/officeDocument/2006/relationships/slideLayout" Target="../slideLayouts/slideLayout2.xml"/></Relationships>
</file>

<file path=ppt/slides/_rels/slide1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jpeg"/><Relationship Id="rId2" Type="http://schemas.openxmlformats.org/officeDocument/2006/relationships/image" Target="../media/image136.jpeg"/><Relationship Id="rId1" Type="http://schemas.openxmlformats.org/officeDocument/2006/relationships/slideLayout" Target="../slideLayouts/slideLayout2.xml"/></Relationships>
</file>

<file path=ppt/slides/_rels/slide1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8.png"/><Relationship Id="rId1" Type="http://schemas.openxmlformats.org/officeDocument/2006/relationships/slideLayout" Target="../slideLayouts/slideLayout2.xml"/></Relationships>
</file>

<file path=ppt/slides/_rels/slide1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9.png"/><Relationship Id="rId1" Type="http://schemas.openxmlformats.org/officeDocument/2006/relationships/slideLayout" Target="../slideLayouts/slideLayout2.xml"/></Relationships>
</file>

<file path=ppt/slides/_rels/slide1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0.jpeg"/><Relationship Id="rId1" Type="http://schemas.openxmlformats.org/officeDocument/2006/relationships/slideLayout" Target="../slideLayouts/slideLayout2.xml"/></Relationships>
</file>

<file path=ppt/slides/_rels/slide1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1.jpeg"/><Relationship Id="rId1" Type="http://schemas.openxmlformats.org/officeDocument/2006/relationships/slideLayout" Target="../slideLayouts/slideLayout2.xml"/></Relationships>
</file>

<file path=ppt/slides/_rels/slide1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2.png"/><Relationship Id="rId1" Type="http://schemas.openxmlformats.org/officeDocument/2006/relationships/slideLayout" Target="../slideLayouts/slideLayout2.xml"/></Relationships>
</file>

<file path=ppt/slides/_rels/slide1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3.png"/><Relationship Id="rId1" Type="http://schemas.openxmlformats.org/officeDocument/2006/relationships/slideLayout" Target="../slideLayouts/slideLayout2.xml"/></Relationships>
</file>

<file path=ppt/slides/_rels/slide1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4.png"/><Relationship Id="rId1" Type="http://schemas.openxmlformats.org/officeDocument/2006/relationships/slideLayout" Target="../slideLayouts/slideLayout2.xml"/></Relationships>
</file>

<file path=ppt/slides/_rels/slide1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.jpeg"/><Relationship Id="rId1" Type="http://schemas.openxmlformats.org/officeDocument/2006/relationships/slideLayout" Target="../slideLayouts/slideLayout2.xml"/></Relationships>
</file>

<file path=ppt/slides/_rels/slide139.xml.rels><?xml version="1.0" encoding="UTF-8" standalone="yes"?>
<Relationships xmlns="http://schemas.openxmlformats.org/package/2006/relationships"><Relationship Id="rId3" Type="http://schemas.openxmlformats.org/officeDocument/2006/relationships/hyperlink" Target="https://obd-memorial.ru/html/help_ru.htm" TargetMode="External"/><Relationship Id="rId2" Type="http://schemas.openxmlformats.org/officeDocument/2006/relationships/image" Target="../media/image14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7.png"/></Relationships>
</file>

<file path=ppt/slides/_rels/slide1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8.png"/><Relationship Id="rId1" Type="http://schemas.openxmlformats.org/officeDocument/2006/relationships/slideLayout" Target="../slideLayouts/slideLayout7.xml"/></Relationships>
</file>

<file path=ppt/slides/_rels/slide1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9.jpeg"/><Relationship Id="rId1" Type="http://schemas.openxmlformats.org/officeDocument/2006/relationships/slideLayout" Target="../slideLayouts/slideLayout7.xml"/></Relationships>
</file>

<file path=ppt/slides/_rels/slide1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0.png"/><Relationship Id="rId1" Type="http://schemas.openxmlformats.org/officeDocument/2006/relationships/slideLayout" Target="../slideLayouts/slideLayout2.xml"/></Relationships>
</file>

<file path=ppt/slides/_rels/slide1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1.jpeg"/><Relationship Id="rId1" Type="http://schemas.openxmlformats.org/officeDocument/2006/relationships/slideLayout" Target="../slideLayouts/slideLayout2.xml"/></Relationships>
</file>

<file path=ppt/slides/_rels/slide1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2.png"/><Relationship Id="rId1" Type="http://schemas.openxmlformats.org/officeDocument/2006/relationships/slideLayout" Target="../slideLayouts/slideLayout7.xml"/></Relationships>
</file>

<file path=ppt/slides/_rels/slide1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4.jpeg"/><Relationship Id="rId2" Type="http://schemas.openxmlformats.org/officeDocument/2006/relationships/image" Target="../media/image153.jpeg"/><Relationship Id="rId1" Type="http://schemas.openxmlformats.org/officeDocument/2006/relationships/slideLayout" Target="../slideLayouts/slideLayout2.xml"/></Relationships>
</file>

<file path=ppt/slides/_rels/slide1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5.png"/><Relationship Id="rId1" Type="http://schemas.openxmlformats.org/officeDocument/2006/relationships/slideLayout" Target="../slideLayouts/slideLayout2.xml"/></Relationships>
</file>

<file path=ppt/slides/_rels/slide1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6.jpeg"/><Relationship Id="rId1" Type="http://schemas.openxmlformats.org/officeDocument/2006/relationships/slideLayout" Target="../slideLayouts/slideLayout2.xml"/></Relationships>
</file>

<file path=ppt/slides/_rels/slide1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7.png"/><Relationship Id="rId1" Type="http://schemas.openxmlformats.org/officeDocument/2006/relationships/slideLayout" Target="../slideLayouts/slideLayout2.xml"/></Relationships>
</file>

<file path=ppt/slides/_rels/slide1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8.png"/><Relationship Id="rId1" Type="http://schemas.openxmlformats.org/officeDocument/2006/relationships/slideLayout" Target="../slideLayouts/slideLayout2.xml"/></Relationships>
</file>

<file path=ppt/slides/_rels/slide1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9.jpeg"/><Relationship Id="rId1" Type="http://schemas.openxmlformats.org/officeDocument/2006/relationships/slideLayout" Target="../slideLayouts/slideLayout2.xml"/></Relationships>
</file>

<file path=ppt/slides/_rels/slide1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0.png"/><Relationship Id="rId1" Type="http://schemas.openxmlformats.org/officeDocument/2006/relationships/slideLayout" Target="../slideLayouts/slideLayout2.xml"/></Relationships>
</file>

<file path=ppt/slides/_rels/slide1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1.jpeg"/><Relationship Id="rId1" Type="http://schemas.openxmlformats.org/officeDocument/2006/relationships/slideLayout" Target="../slideLayouts/slideLayout2.xml"/></Relationships>
</file>

<file path=ppt/slides/_rels/slide1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2.jpeg"/><Relationship Id="rId1" Type="http://schemas.openxmlformats.org/officeDocument/2006/relationships/slideLayout" Target="../slideLayouts/slideLayout2.xml"/></Relationships>
</file>

<file path=ppt/slides/_rels/slide1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3.jpeg"/><Relationship Id="rId1" Type="http://schemas.openxmlformats.org/officeDocument/2006/relationships/slideLayout" Target="../slideLayouts/slideLayout1.xml"/></Relationships>
</file>

<file path=ppt/slides/_rels/slide1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5.jpeg"/><Relationship Id="rId2" Type="http://schemas.openxmlformats.org/officeDocument/2006/relationships/image" Target="../media/image164.jpeg"/><Relationship Id="rId1" Type="http://schemas.openxmlformats.org/officeDocument/2006/relationships/slideLayout" Target="../slideLayouts/slideLayout2.xml"/></Relationships>
</file>

<file path=ppt/slides/_rels/slide1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6.jpeg"/><Relationship Id="rId1" Type="http://schemas.openxmlformats.org/officeDocument/2006/relationships/slideLayout" Target="../slideLayouts/slideLayout2.xml"/></Relationships>
</file>

<file path=ppt/slides/_rels/slide1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7.jpeg"/><Relationship Id="rId1" Type="http://schemas.openxmlformats.org/officeDocument/2006/relationships/slideLayout" Target="../slideLayouts/slideLayout2.xml"/></Relationships>
</file>

<file path=ppt/slides/_rels/slide1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8.png"/><Relationship Id="rId1" Type="http://schemas.openxmlformats.org/officeDocument/2006/relationships/slideLayout" Target="../slideLayouts/slideLayout2.xml"/></Relationships>
</file>

<file path=ppt/slides/_rels/slide1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4786314" y="0"/>
            <a:ext cx="4290808" cy="3500438"/>
          </a:xfrm>
        </p:spPr>
        <p:txBody>
          <a:bodyPr>
            <a:normAutofit/>
          </a:bodyPr>
          <a:lstStyle/>
          <a:p>
            <a:pPr algn="ctr"/>
            <a:r>
              <a:rPr lang="ru-RU" dirty="0" smtClean="0">
                <a:solidFill>
                  <a:srgbClr val="FF0000"/>
                </a:solidFill>
              </a:rPr>
              <a:t>«Ушла война, осталась память»</a:t>
            </a:r>
            <a:endParaRPr lang="ru-RU" dirty="0">
              <a:solidFill>
                <a:srgbClr val="FF0000"/>
              </a:solidFill>
            </a:endParaRP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4929190" y="4572008"/>
            <a:ext cx="3929090" cy="1777400"/>
          </a:xfrm>
        </p:spPr>
        <p:txBody>
          <a:bodyPr>
            <a:noAutofit/>
          </a:bodyPr>
          <a:lstStyle/>
          <a:p>
            <a:pPr algn="ctr">
              <a:lnSpc>
                <a:spcPct val="110000"/>
              </a:lnSpc>
              <a:spcBef>
                <a:spcPts val="0"/>
              </a:spcBef>
            </a:pPr>
            <a:r>
              <a:rPr lang="ru-RU" sz="2000" b="1" dirty="0" smtClean="0">
                <a:solidFill>
                  <a:schemeClr val="bg1"/>
                </a:solidFill>
              </a:rPr>
              <a:t>Автор работы: Бекетова Т.Г., руководитель школьного музея имени Николая Степановича </a:t>
            </a:r>
            <a:r>
              <a:rPr lang="ru-RU" sz="2000" b="1" dirty="0" err="1" smtClean="0">
                <a:solidFill>
                  <a:schemeClr val="bg1"/>
                </a:solidFill>
              </a:rPr>
              <a:t>Гобова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</a:p>
          <a:p>
            <a:pPr algn="ctr">
              <a:lnSpc>
                <a:spcPct val="110000"/>
              </a:lnSpc>
              <a:spcBef>
                <a:spcPts val="0"/>
              </a:spcBef>
            </a:pPr>
            <a:r>
              <a:rPr lang="ru-RU" sz="2000" b="1" dirty="0" smtClean="0">
                <a:solidFill>
                  <a:schemeClr val="bg1"/>
                </a:solidFill>
              </a:rPr>
              <a:t>с. </a:t>
            </a:r>
            <a:r>
              <a:rPr lang="ru-RU" sz="2000" b="1" dirty="0" err="1" smtClean="0">
                <a:solidFill>
                  <a:schemeClr val="bg1"/>
                </a:solidFill>
              </a:rPr>
              <a:t>Кочневское</a:t>
            </a:r>
            <a:r>
              <a:rPr lang="ru-RU" sz="2000" b="1" dirty="0" smtClean="0">
                <a:solidFill>
                  <a:schemeClr val="bg1"/>
                </a:solidFill>
              </a:rPr>
              <a:t>   2020  г.</a:t>
            </a:r>
            <a:endParaRPr lang="ru-RU" sz="2000" b="1" dirty="0">
              <a:solidFill>
                <a:schemeClr val="bg1"/>
              </a:solidFill>
            </a:endParaRPr>
          </a:p>
        </p:txBody>
      </p:sp>
      <p:pic>
        <p:nvPicPr>
          <p:cNvPr id="4" name="Рисунок 3" descr="Рисунок1м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20" y="428604"/>
            <a:ext cx="4450943" cy="5929330"/>
          </a:xfrm>
          <a:prstGeom prst="rect">
            <a:avLst/>
          </a:prstGeom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5" name="Рисунок 4" descr="Рисунок1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10" y="0"/>
            <a:ext cx="8589254" cy="6858000"/>
          </a:xfrm>
          <a:prstGeom prst="rect">
            <a:avLst/>
          </a:prstGeom>
        </p:spPr>
      </p:pic>
    </p:spTree>
  </p:cSld>
  <p:clrMapOvr>
    <a:masterClrMapping/>
  </p:clrMapOvr>
  <p:transition>
    <p:pull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4" name="Рисунок 3" descr="20180307_14051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5929330"/>
            <a:ext cx="8229600" cy="714380"/>
          </a:xfrm>
        </p:spPr>
        <p:txBody>
          <a:bodyPr>
            <a:normAutofit fontScale="90000"/>
          </a:bodyPr>
          <a:lstStyle/>
          <a:p>
            <a:r>
              <a:rPr lang="ru-RU" dirty="0" smtClean="0"/>
              <a:t>Участники ВОВ – наши земляки</a:t>
            </a:r>
            <a:endParaRPr lang="ru-RU" dirty="0"/>
          </a:p>
        </p:txBody>
      </p:sp>
      <p:pic>
        <p:nvPicPr>
          <p:cNvPr id="45058" name="Picture 2" descr="D:\Участники ВОВ -наши земляки\участники ВОВ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642918"/>
            <a:ext cx="8715404" cy="5286412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4" name="Содержимое 3" descr="Авдюков Александр Данил.3.jpg"/>
          <p:cNvPicPr>
            <a:picLocks noGrp="1" noChangeAspect="1"/>
          </p:cNvPicPr>
          <p:nvPr>
            <p:ph idx="1"/>
          </p:nvPr>
        </p:nvPicPr>
        <p:blipFill>
          <a:blip r:embed="rId2"/>
          <a:srcRect l="5593" t="41395" r="40340" b="23832"/>
          <a:stretch>
            <a:fillRect/>
          </a:stretch>
        </p:blipFill>
        <p:spPr>
          <a:xfrm>
            <a:off x="285720" y="0"/>
            <a:ext cx="5143536" cy="3429024"/>
          </a:xfrm>
        </p:spPr>
      </p:pic>
      <p:pic>
        <p:nvPicPr>
          <p:cNvPr id="5" name="Рисунок 4" descr="Авдюков Александр Данилович_ Наградной лист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00562" y="214290"/>
            <a:ext cx="4430432" cy="6286520"/>
          </a:xfrm>
          <a:prstGeom prst="rect">
            <a:avLst/>
          </a:prstGeom>
        </p:spPr>
      </p:pic>
      <p:pic>
        <p:nvPicPr>
          <p:cNvPr id="6" name="Рисунок 5" descr="Авдюков Александр Данилович (2).jpg"/>
          <p:cNvPicPr>
            <a:picLocks noChangeAspect="1"/>
          </p:cNvPicPr>
          <p:nvPr/>
        </p:nvPicPr>
        <p:blipFill>
          <a:blip r:embed="rId4" cstate="print"/>
          <a:srcRect b="48958"/>
          <a:stretch>
            <a:fillRect/>
          </a:stretch>
        </p:blipFill>
        <p:spPr>
          <a:xfrm>
            <a:off x="285721" y="3071810"/>
            <a:ext cx="3786214" cy="3500438"/>
          </a:xfrm>
          <a:prstGeom prst="rect">
            <a:avLst/>
          </a:prstGeom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4357686" y="285728"/>
            <a:ext cx="4572032" cy="5715040"/>
          </a:xfrm>
        </p:spPr>
        <p:txBody>
          <a:bodyPr>
            <a:noAutofit/>
          </a:bodyPr>
          <a:lstStyle/>
          <a:p>
            <a:r>
              <a:rPr lang="ru-RU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Авдюков </a:t>
            </a:r>
          </a:p>
          <a:p>
            <a:r>
              <a:rPr lang="ru-RU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Илья Семенович</a:t>
            </a:r>
          </a:p>
          <a:p>
            <a:pPr>
              <a:spcBef>
                <a:spcPts val="0"/>
              </a:spcBef>
            </a:pPr>
            <a:r>
              <a:rPr lang="ru-RU" sz="28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1923-1982 гг.</a:t>
            </a:r>
          </a:p>
          <a:p>
            <a:pPr algn="l">
              <a:spcBef>
                <a:spcPts val="0"/>
              </a:spcBef>
            </a:pPr>
            <a:r>
              <a:rPr lang="ru-RU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В 1942 г. был призван в действующую армию. Участвовал в битве под Москвой, в освобождении Белоруссии, Польши. Вернулся домой в 1947 г. </a:t>
            </a:r>
            <a:r>
              <a:rPr lang="ru-RU" sz="28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Награжден</a:t>
            </a:r>
            <a:r>
              <a:rPr lang="ru-RU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медалью «За победу над Германией», юбилейными медалями Вооруженных Сил СССР и победы в ВОВ. </a:t>
            </a:r>
          </a:p>
        </p:txBody>
      </p:sp>
      <p:pic>
        <p:nvPicPr>
          <p:cNvPr id="4" name="Рисунок 3" descr="Рисунок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206880" cy="6858000"/>
          </a:xfrm>
          <a:prstGeom prst="rect">
            <a:avLst/>
          </a:prstGeom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305" name="Rectangle 1"/>
          <p:cNvSpPr>
            <a:spLocks noChangeArrowheads="1"/>
          </p:cNvSpPr>
          <p:nvPr/>
        </p:nvSpPr>
        <p:spPr bwMode="auto">
          <a:xfrm>
            <a:off x="285720" y="357166"/>
            <a:ext cx="8858280" cy="6063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ea typeface="Times New Roman" pitchFamily="18" charset="0"/>
                <a:cs typeface="Times New Roman" pitchFamily="18" charset="0"/>
              </a:rPr>
              <a:t>Авдюков Константин Романович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Дата рождения/Возраст</a:t>
            </a:r>
            <a:r>
              <a:rPr kumimoji="0" lang="ru-RU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 __.__.1907</a:t>
            </a:r>
            <a:endParaRPr kumimoji="0" lang="ru-RU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Место рождения</a:t>
            </a:r>
            <a:r>
              <a:rPr kumimoji="0" lang="ru-RU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 Свердловская обл., </a:t>
            </a:r>
            <a:r>
              <a:rPr kumimoji="0" lang="ru-RU" sz="20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Камышловский</a:t>
            </a:r>
            <a:r>
              <a:rPr kumimoji="0" lang="ru-RU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р-н, д. Зеленки</a:t>
            </a:r>
            <a:endParaRPr kumimoji="0" lang="ru-RU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Дата пленения</a:t>
            </a:r>
            <a:r>
              <a:rPr kumimoji="0" lang="ru-RU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 09.01.1942</a:t>
            </a:r>
            <a:endParaRPr kumimoji="0" lang="ru-RU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Место пленения</a:t>
            </a:r>
            <a:r>
              <a:rPr kumimoji="0" lang="ru-RU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 14 разъезд</a:t>
            </a:r>
            <a:endParaRPr kumimoji="0" lang="ru-RU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Лагерь</a:t>
            </a:r>
            <a:r>
              <a:rPr kumimoji="0" lang="ru-RU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 Военный госпиталь 65, </a:t>
            </a:r>
            <a:r>
              <a:rPr kumimoji="0" lang="ru-RU" sz="20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Раудаскюля</a:t>
            </a:r>
            <a:endParaRPr kumimoji="0" lang="ru-RU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Лагерный номер</a:t>
            </a:r>
            <a:r>
              <a:rPr kumimoji="0" lang="ru-RU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 Z-2395</a:t>
            </a:r>
            <a:endParaRPr kumimoji="0" lang="ru-RU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Судьба</a:t>
            </a:r>
            <a:r>
              <a:rPr kumimoji="0" lang="ru-RU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 Погиб в плену</a:t>
            </a:r>
            <a:endParaRPr kumimoji="0" lang="ru-RU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Последнее место службы</a:t>
            </a:r>
            <a:r>
              <a:rPr kumimoji="0" lang="ru-RU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 1217 </a:t>
            </a:r>
            <a:r>
              <a:rPr kumimoji="0" lang="ru-RU" sz="20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сп</a:t>
            </a:r>
            <a:endParaRPr kumimoji="0" lang="ru-RU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Воинское звание</a:t>
            </a:r>
            <a:r>
              <a:rPr kumimoji="0" lang="ru-RU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 рядовой</a:t>
            </a:r>
            <a:endParaRPr kumimoji="0" lang="ru-RU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Дата смерти</a:t>
            </a:r>
            <a:r>
              <a:rPr kumimoji="0" lang="ru-RU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 05.05.1942</a:t>
            </a:r>
            <a:endParaRPr kumimoji="0" lang="ru-RU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Первичное место захоронения</a:t>
            </a:r>
            <a:r>
              <a:rPr kumimoji="0" lang="ru-RU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 Финляндия, </a:t>
            </a:r>
            <a:r>
              <a:rPr kumimoji="0" lang="ru-RU" sz="20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Саво-Карьяла</a:t>
            </a:r>
            <a:r>
              <a:rPr kumimoji="0" lang="ru-RU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губ., </a:t>
            </a:r>
            <a:r>
              <a:rPr kumimoji="0" lang="ru-RU" sz="20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окр</a:t>
            </a:r>
            <a:r>
              <a:rPr kumimoji="0" lang="ru-RU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. </a:t>
            </a:r>
            <a:r>
              <a:rPr kumimoji="0" lang="ru-RU" sz="20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Савонлинна</a:t>
            </a:r>
            <a:r>
              <a:rPr kumimoji="0" lang="ru-RU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, </a:t>
            </a:r>
            <a:r>
              <a:rPr kumimoji="0" lang="ru-RU" sz="20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Пиексямяки</a:t>
            </a:r>
            <a:r>
              <a:rPr kumimoji="0" lang="ru-RU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, </a:t>
            </a:r>
            <a:r>
              <a:rPr kumimoji="0" lang="ru-RU" sz="20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Наараярви</a:t>
            </a:r>
            <a:r>
              <a:rPr kumimoji="0" lang="ru-RU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, кладбище организационного лагеря № 2</a:t>
            </a:r>
            <a:endParaRPr kumimoji="0" lang="ru-RU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Могила</a:t>
            </a:r>
            <a:r>
              <a:rPr kumimoji="0" lang="ru-RU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 крест с именем и номером военнопленного</a:t>
            </a:r>
            <a:endParaRPr kumimoji="0" lang="ru-RU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Название источника донесения</a:t>
            </a:r>
            <a:r>
              <a:rPr kumimoji="0" lang="ru-RU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 Национальный архив Финляндии; РГВА</a:t>
            </a:r>
            <a:endParaRPr kumimoji="0" lang="ru-RU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Номер фонда источника информации</a:t>
            </a:r>
            <a:r>
              <a:rPr kumimoji="0" lang="ru-RU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 Финские лагеря советских военнопленных</a:t>
            </a:r>
            <a:endParaRPr kumimoji="0" lang="ru-RU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Номер описи источника информации</a:t>
            </a:r>
            <a:r>
              <a:rPr kumimoji="0" lang="ru-RU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 Умершие в плену 1941-1944</a:t>
            </a:r>
            <a:endParaRPr kumimoji="0" lang="ru-RU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Номер дела источника информации</a:t>
            </a:r>
            <a:r>
              <a:rPr kumimoji="0" lang="ru-RU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 69</a:t>
            </a:r>
            <a:endParaRPr kumimoji="0" lang="ru-RU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Авдюков Константин Романович</a:t>
            </a:r>
            <a:endParaRPr lang="ru-RU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Содержимое 3" descr="Авдюков Константин Романович (2)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7158" y="2643182"/>
            <a:ext cx="4256633" cy="3597269"/>
          </a:xfrm>
        </p:spPr>
      </p:pic>
      <p:pic>
        <p:nvPicPr>
          <p:cNvPr id="5" name="Рисунок 4" descr="Авдюков Константин Романович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1785926"/>
            <a:ext cx="4204597" cy="4660095"/>
          </a:xfrm>
          <a:prstGeom prst="rect">
            <a:avLst/>
          </a:prstGeom>
        </p:spPr>
      </p:pic>
    </p:spTree>
  </p:cSld>
  <p:clrMapOvr>
    <a:masterClrMapping/>
  </p:clrMapOvr>
  <p:transition>
    <p:pull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 descr="0_a7aaa_6b56f12c_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158" y="285728"/>
            <a:ext cx="8485527" cy="627103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06497" name="Rectangle 1"/>
          <p:cNvSpPr>
            <a:spLocks noChangeArrowheads="1"/>
          </p:cNvSpPr>
          <p:nvPr/>
        </p:nvSpPr>
        <p:spPr bwMode="auto">
          <a:xfrm>
            <a:off x="2571736" y="1785926"/>
            <a:ext cx="5572164" cy="35394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Авдюков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Павел Михайлович 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в 1901 г. в </a:t>
            </a:r>
            <a:r>
              <a:rPr kumimoji="0" lang="ru-RU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Кочнево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До призыва на войну работал в колхозе. В августе 1941 г. был  мобилизован на фронт.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Воевал на Ленинградском фронте – рядовым. 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Погиб без вести.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Таблица 4"/>
          <p:cNvGraphicFramePr>
            <a:graphicFrameLocks noGrp="1"/>
          </p:cNvGraphicFramePr>
          <p:nvPr/>
        </p:nvGraphicFramePr>
        <p:xfrm>
          <a:off x="142844" y="500041"/>
          <a:ext cx="8858312" cy="6203772"/>
        </p:xfrm>
        <a:graphic>
          <a:graphicData uri="http://schemas.openxmlformats.org/drawingml/2006/table">
            <a:tbl>
              <a:tblPr/>
              <a:tblGrid>
                <a:gridCol w="2269485"/>
                <a:gridCol w="1906132"/>
                <a:gridCol w="2199592"/>
                <a:gridCol w="2483103"/>
              </a:tblGrid>
              <a:tr h="465645">
                <a:tc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600" b="1" spc="0" dirty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Дата рождения:</a:t>
                      </a:r>
                      <a:r>
                        <a:rPr lang="ru-RU" sz="1600" spc="0" dirty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__.__.1901</a:t>
                      </a:r>
                      <a:endParaRPr lang="ru-RU" sz="1600" spc="-5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0290" marR="602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600" b="1" spc="0" dirty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Дата рождения:</a:t>
                      </a:r>
                      <a:r>
                        <a:rPr lang="ru-RU" sz="1600" spc="0" dirty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</a:t>
                      </a:r>
                      <a:r>
                        <a:rPr lang="ru-RU" sz="1600" spc="0" dirty="0" smtClean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_._.</a:t>
                      </a:r>
                      <a:r>
                        <a:rPr lang="ru-RU" sz="1600" spc="0" dirty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1901</a:t>
                      </a:r>
                      <a:endParaRPr lang="ru-RU" sz="1600" spc="-5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0290" marR="602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600" b="1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Дата рождения:</a:t>
                      </a:r>
                      <a:r>
                        <a:rPr lang="ru-RU" sz="1600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__.__.1901</a:t>
                      </a:r>
                      <a:endParaRPr lang="ru-RU" sz="1600" spc="-5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0290" marR="602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600" b="1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Дата рождения:</a:t>
                      </a:r>
                      <a:r>
                        <a:rPr lang="ru-RU" sz="1600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__.__.1901</a:t>
                      </a:r>
                      <a:endParaRPr lang="ru-RU" sz="1600" spc="-5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0290" marR="602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25880">
                <a:tc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400" b="1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Место рождения:</a:t>
                      </a:r>
                      <a:r>
                        <a:rPr lang="ru-RU" sz="1400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Свердловская обл., Камышловский р-н, д. Желонино</a:t>
                      </a:r>
                      <a:endParaRPr lang="ru-RU" sz="1400" spc="-5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0290" marR="602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400" b="1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Военно-пересыльный пункт:</a:t>
                      </a:r>
                      <a:r>
                        <a:rPr lang="ru-RU" sz="1400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152 азсп 2 Уд. А</a:t>
                      </a:r>
                      <a:endParaRPr lang="ru-RU" sz="1400" spc="-5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0290" marR="602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400" b="1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Мест рождения:</a:t>
                      </a:r>
                      <a:r>
                        <a:rPr lang="ru-RU" sz="1400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 Свердловская обл., Камышловский р-н, Коснинский с/с</a:t>
                      </a:r>
                      <a:endParaRPr lang="ru-RU" sz="1400" spc="-5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0290" marR="602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ru-RU" sz="1400" spc="0" dirty="0">
                        <a:solidFill>
                          <a:srgbClr val="4E5154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0290" marR="602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57352">
                <a:tc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400" b="1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Дата и место призыва:</a:t>
                      </a:r>
                      <a:r>
                        <a:rPr lang="ru-RU" sz="1400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24.08.1941 Камышловский РВК, Свердловская обл., Камышловский р-н</a:t>
                      </a:r>
                      <a:endParaRPr lang="ru-RU" sz="1400" spc="-5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0290" marR="602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ru-RU" sz="1400" spc="0">
                        <a:solidFill>
                          <a:srgbClr val="4E5154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0290" marR="602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400" b="1" spc="0" dirty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Дата и </a:t>
                      </a:r>
                      <a:r>
                        <a:rPr lang="ru-RU" sz="1400" b="1" spc="0" dirty="0" smtClean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место призыва</a:t>
                      </a:r>
                      <a:r>
                        <a:rPr lang="ru-RU" sz="1400" b="1" spc="0" dirty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:</a:t>
                      </a:r>
                      <a:r>
                        <a:rPr lang="ru-RU" sz="1400" spc="0" dirty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</a:t>
                      </a:r>
                      <a:r>
                        <a:rPr lang="ru-RU" sz="1400" spc="0" dirty="0" err="1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Камышловский</a:t>
                      </a:r>
                      <a:r>
                        <a:rPr lang="ru-RU" sz="1400" spc="0" dirty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РВК, Свердловская обл., </a:t>
                      </a:r>
                      <a:r>
                        <a:rPr lang="ru-RU" sz="1400" spc="0" dirty="0" err="1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Камышловский</a:t>
                      </a:r>
                      <a:r>
                        <a:rPr lang="ru-RU" sz="1400" spc="0" dirty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р-н</a:t>
                      </a:r>
                      <a:endParaRPr lang="ru-RU" sz="1400" spc="-5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0290" marR="602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400" b="1" spc="0" dirty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Дата и место призыва:</a:t>
                      </a:r>
                      <a:r>
                        <a:rPr lang="ru-RU" sz="1400" spc="0" dirty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23.08.1941 </a:t>
                      </a:r>
                      <a:r>
                        <a:rPr lang="ru-RU" sz="1400" spc="0" dirty="0" err="1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Камышловский</a:t>
                      </a:r>
                      <a:r>
                        <a:rPr lang="ru-RU" sz="1400" spc="0" dirty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РВК, Свердловская обл., </a:t>
                      </a:r>
                      <a:r>
                        <a:rPr lang="ru-RU" sz="1400" spc="0" dirty="0" err="1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Камышловский</a:t>
                      </a:r>
                      <a:r>
                        <a:rPr lang="ru-RU" sz="1400" spc="0" dirty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р-н</a:t>
                      </a:r>
                      <a:endParaRPr lang="ru-RU" sz="1400" spc="-5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0290" marR="602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2940">
                <a:tc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400" b="1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Воинское звание:</a:t>
                      </a:r>
                      <a:r>
                        <a:rPr lang="ru-RU" sz="1400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красноармеец</a:t>
                      </a:r>
                      <a:endParaRPr lang="ru-RU" sz="1400" spc="-5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0290" marR="602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ru-RU" sz="1400" spc="0">
                        <a:solidFill>
                          <a:srgbClr val="4E5154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0290" marR="602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400" b="1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Воинское звание:</a:t>
                      </a:r>
                      <a:r>
                        <a:rPr lang="ru-RU" sz="1400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красноармеец</a:t>
                      </a:r>
                      <a:endParaRPr lang="ru-RU" sz="1400" spc="-5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0290" marR="602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400" b="1" spc="0" dirty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Воинское звание:</a:t>
                      </a:r>
                      <a:r>
                        <a:rPr lang="ru-RU" sz="1400" spc="0" dirty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рядовой</a:t>
                      </a:r>
                      <a:endParaRPr lang="ru-RU" sz="1400" spc="-5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0290" marR="602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8468">
                <a:tc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600" b="1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Последнее место службы:</a:t>
                      </a:r>
                      <a:r>
                        <a:rPr lang="ru-RU" sz="1600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1252 сп</a:t>
                      </a:r>
                      <a:endParaRPr lang="ru-RU" sz="1600" spc="-5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0290" marR="602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ru-RU" sz="1600" spc="0">
                        <a:solidFill>
                          <a:srgbClr val="4E5154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0290" marR="602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600" b="1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Последнее место службы:</a:t>
                      </a:r>
                      <a:r>
                        <a:rPr lang="ru-RU" sz="1600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1252 сп 376 сд 2 А</a:t>
                      </a:r>
                      <a:endParaRPr lang="ru-RU" sz="1600" spc="-5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0290" marR="602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600" b="1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Дата выбытия:</a:t>
                      </a:r>
                      <a:r>
                        <a:rPr lang="ru-RU" sz="1600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__.02.1942</a:t>
                      </a:r>
                      <a:endParaRPr lang="ru-RU" sz="1600" spc="-5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0290" marR="602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5645">
                <a:tc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600" b="1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Военно-пересыльный пункт:</a:t>
                      </a:r>
                      <a:r>
                        <a:rPr lang="ru-RU" sz="1600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392 зсп</a:t>
                      </a:r>
                      <a:endParaRPr lang="ru-RU" sz="1600" spc="-5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0290" marR="602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ru-RU" sz="1600" spc="0">
                        <a:solidFill>
                          <a:srgbClr val="0090FF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0290" marR="602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600" b="1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Военно-пересыльный пункт:</a:t>
                      </a:r>
                      <a:r>
                        <a:rPr lang="ru-RU" sz="1600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392 зсп</a:t>
                      </a:r>
                      <a:endParaRPr lang="ru-RU" sz="1600" spc="-5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0290" marR="602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ru-RU" sz="1600" spc="0">
                        <a:solidFill>
                          <a:srgbClr val="0090FF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0290" marR="602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5645">
                <a:tc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600" b="1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Прибыл в часть:</a:t>
                      </a:r>
                      <a:r>
                        <a:rPr lang="ru-RU" sz="1600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Не ранее 24.12.1942</a:t>
                      </a:r>
                      <a:endParaRPr lang="ru-RU" sz="1600" spc="-5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0290" marR="602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600" b="1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Прибыл в часть:</a:t>
                      </a:r>
                      <a:r>
                        <a:rPr lang="ru-RU" sz="1600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06.01.1943</a:t>
                      </a:r>
                      <a:endParaRPr lang="ru-RU" sz="1600" spc="-5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0290" marR="602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ru-RU" sz="1600" spc="-5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0290" marR="602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ru-RU" sz="1600" spc="-5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0290" marR="602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8468">
                <a:tc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600" b="1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Воинская часть:</a:t>
                      </a:r>
                      <a:r>
                        <a:rPr lang="ru-RU" sz="1600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ЭГ 3412</a:t>
                      </a:r>
                      <a:endParaRPr lang="ru-RU" sz="1600" spc="-5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0290" marR="602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600" b="1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Выбытие из воинской части:</a:t>
                      </a:r>
                      <a:r>
                        <a:rPr lang="ru-RU" sz="1600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06.01.1943</a:t>
                      </a:r>
                      <a:endParaRPr lang="ru-RU" sz="1600" spc="-5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0290" marR="602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600" b="1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Выбытие из воинской части:</a:t>
                      </a:r>
                      <a:r>
                        <a:rPr lang="ru-RU" sz="1600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28.12.1942</a:t>
                      </a:r>
                      <a:endParaRPr lang="ru-RU" sz="1600" spc="-5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0290" marR="602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ru-RU" sz="1600" spc="-5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0290" marR="602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8468">
                <a:tc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ru-RU" sz="1600" spc="0">
                        <a:solidFill>
                          <a:srgbClr val="4E5154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0290" marR="602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600" b="1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Куда выбыл:</a:t>
                      </a:r>
                      <a:r>
                        <a:rPr lang="ru-RU" sz="1600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ОУ 2 Уд. А</a:t>
                      </a:r>
                      <a:endParaRPr lang="ru-RU" sz="1600" spc="-5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0290" marR="602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600" b="1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Куда выбыл:</a:t>
                      </a:r>
                      <a:r>
                        <a:rPr lang="ru-RU" sz="1600" spc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152 азсп 2 Уд. А</a:t>
                      </a:r>
                      <a:endParaRPr lang="ru-RU" sz="1600" spc="-5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0290" marR="602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600" b="1" spc="0" dirty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Причина выбытия:</a:t>
                      </a:r>
                      <a:r>
                        <a:rPr lang="ru-RU" sz="1600" spc="0" dirty="0">
                          <a:solidFill>
                            <a:srgbClr val="4E5154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пропал без вести</a:t>
                      </a:r>
                      <a:endParaRPr lang="ru-RU" sz="1600" spc="-5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0290" marR="602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0" y="0"/>
            <a:ext cx="91440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Авдюков </a:t>
            </a:r>
            <a:r>
              <a:rPr kumimoji="0" lang="ru-RU" sz="28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Павел Михайлович (с разных</a:t>
            </a:r>
            <a:r>
              <a:rPr kumimoji="0" lang="ru-RU" sz="28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сайтов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) 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42" name="Picture 2" descr="Авдюков Степан Федорович_рядовой_1910_призван 1941 бв_в августе41"/>
          <p:cNvPicPr>
            <a:picLocks noChangeAspect="1" noChangeArrowheads="1"/>
          </p:cNvPicPr>
          <p:nvPr/>
        </p:nvPicPr>
        <p:blipFill>
          <a:blip r:embed="rId2" cstate="print"/>
          <a:srcRect b="2083"/>
          <a:stretch>
            <a:fillRect/>
          </a:stretch>
        </p:blipFill>
        <p:spPr bwMode="auto">
          <a:xfrm>
            <a:off x="285720" y="357166"/>
            <a:ext cx="4225307" cy="6165379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12643" name="Rectangle 3"/>
          <p:cNvSpPr>
            <a:spLocks noChangeArrowheads="1"/>
          </p:cNvSpPr>
          <p:nvPr/>
        </p:nvSpPr>
        <p:spPr bwMode="auto">
          <a:xfrm>
            <a:off x="4786314" y="1142984"/>
            <a:ext cx="421481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Авдюков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Степан Федорович</a:t>
            </a:r>
            <a:endParaRPr kumimoji="0" lang="ru-RU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Рядовой 1910 г.р.  Призван в действующую армию в 1941 г.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Без вести </a:t>
            </a:r>
            <a:r>
              <a:rPr kumimoji="0" lang="ru-RU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погиб</a:t>
            </a:r>
            <a:r>
              <a:rPr kumimoji="0" lang="ru-RU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в августе 1941 г.</a:t>
            </a:r>
            <a:r>
              <a:rPr kumimoji="0" lang="ru-RU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 descr="0_a7aaa_6b56f12c_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910" y="285728"/>
            <a:ext cx="8032367" cy="6372742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06497" name="Rectangle 1"/>
          <p:cNvSpPr>
            <a:spLocks noChangeArrowheads="1"/>
          </p:cNvSpPr>
          <p:nvPr/>
        </p:nvSpPr>
        <p:spPr bwMode="auto">
          <a:xfrm>
            <a:off x="2643174" y="2000240"/>
            <a:ext cx="4429156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36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Белошейкин</a:t>
            </a:r>
            <a:endParaRPr kumimoji="0" lang="ru-RU" sz="3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ru-RU" sz="36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Николай Прохорович</a:t>
            </a:r>
            <a:endParaRPr kumimoji="0" lang="ru-RU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в 1916 г.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д. Желонки.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36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Погиб без вести.</a:t>
            </a:r>
            <a:endParaRPr kumimoji="0" lang="ru-RU" sz="36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137" name="Picture 1" descr="Авдюков Степан Иванович, 1902 г"/>
          <p:cNvPicPr>
            <a:picLocks noChangeAspect="1" noChangeArrowheads="1"/>
          </p:cNvPicPr>
          <p:nvPr/>
        </p:nvPicPr>
        <p:blipFill>
          <a:blip r:embed="rId2">
            <a:lum bright="-10000"/>
          </a:blip>
          <a:srcRect/>
          <a:stretch>
            <a:fillRect/>
          </a:stretch>
        </p:blipFill>
        <p:spPr bwMode="auto">
          <a:xfrm>
            <a:off x="0" y="-1"/>
            <a:ext cx="4547153" cy="68580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Прямоугольник 4"/>
          <p:cNvSpPr/>
          <p:nvPr/>
        </p:nvSpPr>
        <p:spPr>
          <a:xfrm>
            <a:off x="4572000" y="214290"/>
            <a:ext cx="4572000" cy="60939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0"/>
              </a:spcBef>
            </a:pPr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Авдюков Степан Иванович</a:t>
            </a:r>
          </a:p>
          <a:p>
            <a:pPr algn="ctr">
              <a:spcBef>
                <a:spcPts val="0"/>
              </a:spcBef>
            </a:pPr>
            <a:r>
              <a:rPr lang="ru-RU" sz="2600" i="1" dirty="0" smtClean="0">
                <a:latin typeface="Times New Roman" pitchFamily="18" charset="0"/>
                <a:cs typeface="Times New Roman" pitchFamily="18" charset="0"/>
              </a:rPr>
              <a:t>1902-1982 гг.</a:t>
            </a:r>
          </a:p>
          <a:p>
            <a:pPr>
              <a:spcBef>
                <a:spcPts val="0"/>
              </a:spcBef>
            </a:pP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Сначала был призван в армию, затем на фронт в 1941 г. </a:t>
            </a:r>
          </a:p>
          <a:p>
            <a:pPr>
              <a:spcBef>
                <a:spcPts val="0"/>
              </a:spcBef>
            </a:pP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Был ранен. </a:t>
            </a:r>
          </a:p>
          <a:p>
            <a:pPr>
              <a:spcBef>
                <a:spcPts val="0"/>
              </a:spcBef>
            </a:pP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Вернулся домой в 1946 г. </a:t>
            </a:r>
            <a:r>
              <a:rPr lang="ru-RU" sz="2800" b="1" i="1" dirty="0" smtClean="0">
                <a:latin typeface="Times New Roman" pitchFamily="18" charset="0"/>
                <a:cs typeface="Times New Roman" pitchFamily="18" charset="0"/>
              </a:rPr>
              <a:t>Награжден</a:t>
            </a: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ru-RU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орденом ВОВ 2</a:t>
            </a:r>
            <a:r>
              <a:rPr lang="ru-RU" sz="2800" b="1" baseline="30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r>
              <a:rPr lang="ru-RU" sz="2800" b="1" u="sng" baseline="30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й</a:t>
            </a:r>
            <a:r>
              <a:rPr lang="ru-RU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степени,</a:t>
            </a: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 медалью «За победу над Германией», юбилейными медалями Вооруженных Сил СССР и победы в ВОВ.</a:t>
            </a:r>
            <a:endParaRPr lang="ru-RU" sz="24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D:\Участники ВОВ -наши земляки\Андреев Иван Григорьевич.png"/>
          <p:cNvPicPr>
            <a:picLocks noChangeAspect="1" noChangeArrowheads="1"/>
          </p:cNvPicPr>
          <p:nvPr/>
        </p:nvPicPr>
        <p:blipFill>
          <a:blip r:embed="rId2"/>
          <a:srcRect r="3175"/>
          <a:stretch>
            <a:fillRect/>
          </a:stretch>
        </p:blipFill>
        <p:spPr bwMode="auto">
          <a:xfrm>
            <a:off x="285720" y="428604"/>
            <a:ext cx="3957315" cy="6072230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90113" name="Rectangle 1"/>
          <p:cNvSpPr>
            <a:spLocks noChangeArrowheads="1"/>
          </p:cNvSpPr>
          <p:nvPr/>
        </p:nvSpPr>
        <p:spPr bwMode="auto">
          <a:xfrm>
            <a:off x="4643438" y="1285860"/>
            <a:ext cx="4214810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Андреев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Иван Григорьевич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</a:t>
            </a:r>
            <a:r>
              <a:rPr kumimoji="0" lang="ru-RU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Кочнево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19.01.1904 г.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начале сентября 1941 г. был призван в действующую армию.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мае 1942 года получили извещение о без вести 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пропавшем.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Содержимое 3" descr="Андреев Григорий Афанасьевич.jpg"/>
          <p:cNvPicPr>
            <a:picLocks noGrp="1" noChangeAspect="1"/>
          </p:cNvPicPr>
          <p:nvPr>
            <p:ph idx="1"/>
          </p:nvPr>
        </p:nvPicPr>
        <p:blipFill>
          <a:blip r:embed="rId2"/>
          <a:srcRect r="20635"/>
          <a:stretch>
            <a:fillRect/>
          </a:stretch>
        </p:blipFill>
        <p:spPr>
          <a:xfrm>
            <a:off x="214282" y="357166"/>
            <a:ext cx="3571900" cy="6039259"/>
          </a:xfrm>
        </p:spPr>
      </p:pic>
      <p:sp>
        <p:nvSpPr>
          <p:cNvPr id="5" name="Прямоугольник 4"/>
          <p:cNvSpPr/>
          <p:nvPr/>
        </p:nvSpPr>
        <p:spPr>
          <a:xfrm>
            <a:off x="3929058" y="0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Андреев </a:t>
            </a:r>
          </a:p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Григорий Афанасьевич</a:t>
            </a:r>
            <a:endParaRPr lang="ru-RU" sz="2800" dirty="0" smtClean="0"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Рисунок 5" descr="Андреев Григорий Афанасьевич_Наградной лист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86248" y="1000108"/>
            <a:ext cx="3987316" cy="5572140"/>
          </a:xfrm>
          <a:prstGeom prst="rect">
            <a:avLst/>
          </a:prstGeom>
        </p:spPr>
      </p:pic>
    </p:spTree>
  </p:cSld>
  <p:clrMapOvr>
    <a:masterClrMapping/>
  </p:clrMapOvr>
  <p:transition>
    <p:pull dir="r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42" name="Picture 22" descr="D:\Участники ВОВ -наши земляки\Бекетов Алексей Трофимович.bmp"/>
          <p:cNvPicPr>
            <a:picLocks noChangeAspect="1" noChangeArrowheads="1"/>
          </p:cNvPicPr>
          <p:nvPr/>
        </p:nvPicPr>
        <p:blipFill>
          <a:blip r:embed="rId2">
            <a:lum bright="10000" contrast="30000"/>
          </a:blip>
          <a:srcRect/>
          <a:stretch>
            <a:fillRect/>
          </a:stretch>
        </p:blipFill>
        <p:spPr bwMode="auto">
          <a:xfrm>
            <a:off x="0" y="-1"/>
            <a:ext cx="4500562" cy="6848681"/>
          </a:xfrm>
          <a:prstGeom prst="rect">
            <a:avLst/>
          </a:prstGeom>
          <a:noFill/>
        </p:spPr>
      </p:pic>
      <p:sp>
        <p:nvSpPr>
          <p:cNvPr id="88065" name="Rectangle 1"/>
          <p:cNvSpPr>
            <a:spLocks noChangeArrowheads="1"/>
          </p:cNvSpPr>
          <p:nvPr/>
        </p:nvSpPr>
        <p:spPr bwMode="auto">
          <a:xfrm>
            <a:off x="4500562" y="0"/>
            <a:ext cx="4643438" cy="6740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Бекетов Алексей Трофимович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ru-RU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в 1914 г. в д. Шумки. В действующую армию был призван 1941 г. Воевал в составе </a:t>
            </a:r>
            <a:r>
              <a:rPr kumimoji="0" lang="ru-RU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Северо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- Западного фронта (под Ленинградом). В 1942 г. был ранен, лечился в госпитале. После госпиталя продолжил сражаться с врагом на подступах к Германии. Был снова ранен. Демобилизовался в 1945 г. </a:t>
            </a:r>
            <a:r>
              <a:rPr kumimoji="0" lang="ru-RU" sz="2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медалями: «За отвагу», «За победу над Германией», медалями Советских Вооруженных 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Сил и победы в ВОВ. 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Содержимое 4" descr="Бекетов Николай Ефимович.jpg"/>
          <p:cNvPicPr>
            <a:picLocks noGrp="1" noChangeAspect="1"/>
          </p:cNvPicPr>
          <p:nvPr>
            <p:ph idx="1"/>
          </p:nvPr>
        </p:nvPicPr>
        <p:blipFill>
          <a:blip r:embed="rId2">
            <a:lum bright="20000"/>
          </a:blip>
          <a:srcRect l="4412" r="1471" b="2941"/>
          <a:stretch>
            <a:fillRect/>
          </a:stretch>
        </p:blipFill>
        <p:spPr>
          <a:xfrm>
            <a:off x="0" y="214290"/>
            <a:ext cx="4572032" cy="6286544"/>
          </a:xfrm>
        </p:spPr>
      </p:pic>
      <p:sp>
        <p:nvSpPr>
          <p:cNvPr id="114691" name="Rectangle 3"/>
          <p:cNvSpPr>
            <a:spLocks noChangeArrowheads="1"/>
          </p:cNvSpPr>
          <p:nvPr/>
        </p:nvSpPr>
        <p:spPr bwMode="auto">
          <a:xfrm>
            <a:off x="4643438" y="642918"/>
            <a:ext cx="4500562" cy="52629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 Бекетов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Николай Ефимович</a:t>
            </a:r>
            <a:endParaRPr kumimoji="0" lang="ru-RU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1927-1993 гг.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Призван в армию в ноябре 1944 года. Путь – Чебаркуль –</a:t>
            </a:r>
            <a:r>
              <a:rPr kumimoji="0" lang="ru-RU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Бершедские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лагеря (Пермская обл.) -Болгария - Румыния – Латвия – Германия.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Демобилизовался в марте 1951 г.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Награжден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медалью «За победу над Германией в ВОВ 1941-1945 гг.» 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rgbClr val="333333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«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30 лет Советской Армии и Флота», «40 лет Победы в ВОВ», «Ветеран труда».</a:t>
            </a:r>
            <a:endParaRPr kumimoji="0" lang="ru-RU" sz="24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041" name="Picture 1" descr="Бекетов Павел Степанович, 1915 г"/>
          <p:cNvPicPr>
            <a:picLocks noChangeAspect="1" noChangeArrowheads="1"/>
          </p:cNvPicPr>
          <p:nvPr/>
        </p:nvPicPr>
        <p:blipFill>
          <a:blip r:embed="rId2">
            <a:lum bright="-20000" contrast="30000"/>
          </a:blip>
          <a:srcRect/>
          <a:stretch>
            <a:fillRect/>
          </a:stretch>
        </p:blipFill>
        <p:spPr bwMode="auto">
          <a:xfrm>
            <a:off x="0" y="0"/>
            <a:ext cx="422030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7042" name="Rectangle 2"/>
          <p:cNvSpPr>
            <a:spLocks noChangeArrowheads="1"/>
          </p:cNvSpPr>
          <p:nvPr/>
        </p:nvSpPr>
        <p:spPr bwMode="auto">
          <a:xfrm>
            <a:off x="4214810" y="214290"/>
            <a:ext cx="4714908" cy="655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Бекетов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Павел Степанович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ru-RU" sz="2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1915-1983 гг.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Участник ВОВ с первых до последних её дней.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Принимал участие в военных действиях под Ленинградом, в освобождении Белоруссии, Польши.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ru-RU" sz="28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орденом «Красной Звезды», 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медалью «За победу над Германией», юбилейными медалями Вооруженных Сил СССР и победы в ВОВ</a:t>
            </a: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D:\Участники ВОВ -наши земляки\Бекетов Петр Никитич (2).jpg"/>
          <p:cNvPicPr>
            <a:picLocks noChangeAspect="1" noChangeArrowheads="1"/>
          </p:cNvPicPr>
          <p:nvPr/>
        </p:nvPicPr>
        <p:blipFill>
          <a:blip r:embed="rId2" cstate="print">
            <a:lum contrast="30000"/>
          </a:blip>
          <a:stretch>
            <a:fillRect/>
          </a:stretch>
        </p:blipFill>
        <p:spPr bwMode="auto">
          <a:xfrm>
            <a:off x="357158" y="428604"/>
            <a:ext cx="3903913" cy="6145764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86017" name="Rectangle 1"/>
          <p:cNvSpPr>
            <a:spLocks noChangeArrowheads="1"/>
          </p:cNvSpPr>
          <p:nvPr/>
        </p:nvSpPr>
        <p:spPr bwMode="auto">
          <a:xfrm>
            <a:off x="4572000" y="1500174"/>
            <a:ext cx="4000528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Бекетов Петр Никитич</a:t>
            </a:r>
            <a:endParaRPr kumimoji="0" lang="ru-RU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1911 года р</a:t>
            </a:r>
            <a:r>
              <a:rPr lang="ru-RU" sz="32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ождения</a:t>
            </a:r>
            <a:r>
              <a:rPr kumimoji="0" lang="ru-RU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, д. Шумки.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ru-RU" sz="32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</a:t>
            </a:r>
            <a:r>
              <a:rPr kumimoji="0" lang="ru-RU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огиб</a:t>
            </a:r>
            <a:r>
              <a:rPr kumimoji="0" lang="ru-RU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в </a:t>
            </a:r>
            <a:r>
              <a:rPr kumimoji="0" lang="ru-RU" sz="3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1941 г.</a:t>
            </a:r>
            <a:endParaRPr kumimoji="0" lang="ru-RU" sz="3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D:\Участники ВОВ -наши земляки\Бекетов Александр Яковлевич.bmp"/>
          <p:cNvPicPr>
            <a:picLocks noChangeAspect="1" noChangeArrowheads="1"/>
          </p:cNvPicPr>
          <p:nvPr/>
        </p:nvPicPr>
        <p:blipFill>
          <a:blip r:embed="rId2" cstate="print">
            <a:lum bright="-20000"/>
          </a:blip>
          <a:srcRect l="3174" b="1274"/>
          <a:stretch>
            <a:fillRect/>
          </a:stretch>
        </p:blipFill>
        <p:spPr bwMode="auto">
          <a:xfrm>
            <a:off x="0" y="0"/>
            <a:ext cx="4357718" cy="6858000"/>
          </a:xfrm>
          <a:prstGeom prst="rect">
            <a:avLst/>
          </a:prstGeom>
          <a:noFill/>
        </p:spPr>
      </p:pic>
      <p:sp>
        <p:nvSpPr>
          <p:cNvPr id="5" name="Прямоугольник 4"/>
          <p:cNvSpPr/>
          <p:nvPr/>
        </p:nvSpPr>
        <p:spPr>
          <a:xfrm>
            <a:off x="4357686" y="214290"/>
            <a:ext cx="4572000" cy="612475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Бекетов </a:t>
            </a:r>
          </a:p>
          <a:p>
            <a:pPr algn="ctr"/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Александр Яковлевич</a:t>
            </a: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Родился в 1918 г. </a:t>
            </a:r>
          </a:p>
          <a:p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В августе 1941 г. был призван в действующую армию. Воевал сапером, разведчиком в Карелии, Мурманской области. Дважды ранен. Вернулся домой в июне 1946 г. </a:t>
            </a:r>
            <a:r>
              <a:rPr lang="ru-RU" sz="2800" b="1" i="1" dirty="0" smtClean="0">
                <a:latin typeface="Times New Roman" pitchFamily="18" charset="0"/>
                <a:cs typeface="Times New Roman" pitchFamily="18" charset="0"/>
              </a:rPr>
              <a:t>Награжден</a:t>
            </a: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 медалями: «За боевые заслуги», «За оборону Заполярья», юбилейными медалями. </a:t>
            </a:r>
            <a:endParaRPr lang="ru-RU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Бекетовы Яковлевичи.bmp"/>
          <p:cNvPicPr>
            <a:picLocks noChangeAspect="1"/>
          </p:cNvPicPr>
          <p:nvPr/>
        </p:nvPicPr>
        <p:blipFill>
          <a:blip r:embed="rId2"/>
          <a:srcRect r="2941"/>
          <a:stretch>
            <a:fillRect/>
          </a:stretch>
        </p:blipFill>
        <p:spPr>
          <a:xfrm>
            <a:off x="0" y="0"/>
            <a:ext cx="4714876" cy="6871795"/>
          </a:xfrm>
          <a:prstGeom prst="rect">
            <a:avLst/>
          </a:prstGeom>
        </p:spPr>
      </p:pic>
      <p:sp>
        <p:nvSpPr>
          <p:cNvPr id="84993" name="Rectangle 1"/>
          <p:cNvSpPr>
            <a:spLocks noChangeArrowheads="1"/>
          </p:cNvSpPr>
          <p:nvPr/>
        </p:nvSpPr>
        <p:spPr bwMode="auto">
          <a:xfrm>
            <a:off x="4714876" y="1142984"/>
            <a:ext cx="4214842" cy="52629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Бекетов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Пётр Яковлевич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в 1920 г.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январе1943 г. был призван в действующую армию.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Участвовал в Курской битве, в освобождении Польши и Германии. Дважды был ранен. Вернулся домой в 1946 г. 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медалями. 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 descr="Белошейкин Александр Иванович, 1905 г.р., д.Желонки, умер от ран в 1945 г..bmp"/>
          <p:cNvPicPr>
            <a:picLocks noChangeAspect="1"/>
          </p:cNvPicPr>
          <p:nvPr/>
        </p:nvPicPr>
        <p:blipFill>
          <a:blip r:embed="rId2" cstate="print"/>
          <a:srcRect t="8000"/>
          <a:stretch>
            <a:fillRect/>
          </a:stretch>
        </p:blipFill>
        <p:spPr>
          <a:xfrm>
            <a:off x="285720" y="214290"/>
            <a:ext cx="4357718" cy="6100841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83969" name="Rectangle 1"/>
          <p:cNvSpPr>
            <a:spLocks noChangeArrowheads="1"/>
          </p:cNvSpPr>
          <p:nvPr/>
        </p:nvSpPr>
        <p:spPr bwMode="auto">
          <a:xfrm>
            <a:off x="5000628" y="1071546"/>
            <a:ext cx="3714744" cy="4154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Белошейкин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Александр Иванович</a:t>
            </a:r>
            <a:endParaRPr kumimoji="0" lang="ru-RU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в 1905 г. , в д. Желонки.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Работал на военном заводе (г. Челябинск). Мобилизован на фронт. 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Умер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от тяжелых ранений в госпитале, в марте </a:t>
            </a:r>
            <a:r>
              <a:rPr kumimoji="0" lang="ru-RU" sz="24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1945 г. в  г. Кёнигсберг 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(Калининград)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7" name="Rectangle 1"/>
          <p:cNvSpPr>
            <a:spLocks noChangeArrowheads="1"/>
          </p:cNvSpPr>
          <p:nvPr/>
        </p:nvSpPr>
        <p:spPr bwMode="auto">
          <a:xfrm>
            <a:off x="5000628" y="1428736"/>
            <a:ext cx="3857652" cy="3970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11163" algn="l"/>
                <a:tab pos="1614488" algn="l"/>
                <a:tab pos="3225800" algn="l"/>
                <a:tab pos="6446838" algn="l"/>
                <a:tab pos="7383463" algn="l"/>
              </a:tabLst>
            </a:pPr>
            <a:r>
              <a:rPr kumimoji="0" lang="ru-RU" sz="28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Белошейкин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11163" algn="l"/>
                <a:tab pos="1614488" algn="l"/>
                <a:tab pos="3225800" algn="l"/>
                <a:tab pos="6446838" algn="l"/>
                <a:tab pos="7383463" algn="l"/>
              </a:tabLst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Николай Александрович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11163" algn="l"/>
                <a:tab pos="1614488" algn="l"/>
                <a:tab pos="3225800" algn="l"/>
                <a:tab pos="6446838" algn="l"/>
                <a:tab pos="7383463" algn="l"/>
              </a:tabLst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в1924 г. в деревне Желонки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11163" algn="l"/>
                <a:tab pos="1614488" algn="l"/>
                <a:tab pos="3225800" algn="l"/>
                <a:tab pos="6446838" algn="l"/>
                <a:tab pos="7383463" algn="l"/>
              </a:tabLst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Погиб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безвестно во время бомбежки в 1942 г. на переднем крае фронта.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22" name="Picture 2" descr="C:\Users\ТГ\Desktop\Рисунок1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285720" y="357166"/>
            <a:ext cx="4168769" cy="6286520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4572000" y="1500174"/>
            <a:ext cx="4071934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800" b="1" dirty="0" err="1" smtClean="0">
                <a:latin typeface="Times New Roman" pitchFamily="18" charset="0"/>
                <a:cs typeface="Times New Roman" pitchFamily="18" charset="0"/>
              </a:rPr>
              <a:t>Белошейкин</a:t>
            </a:r>
            <a:endParaRPr lang="ru-RU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 Иван Фёдорович</a:t>
            </a: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Родился в 1905 г.</a:t>
            </a:r>
          </a:p>
          <a:p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 В действующую армию был призван в 1941 г. Участник ВОВ. </a:t>
            </a:r>
            <a:endParaRPr lang="ru-RU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Рисунок 4" descr="Белошейкин Иван Федорович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158" y="785794"/>
            <a:ext cx="3598164" cy="4988052"/>
          </a:xfrm>
          <a:prstGeom prst="rect">
            <a:avLst/>
          </a:prstGeom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1" name="Rectangle 1"/>
          <p:cNvSpPr>
            <a:spLocks noChangeArrowheads="1"/>
          </p:cNvSpPr>
          <p:nvPr/>
        </p:nvSpPr>
        <p:spPr bwMode="auto">
          <a:xfrm>
            <a:off x="4857752" y="0"/>
            <a:ext cx="4286248" cy="655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Белошейкин</a:t>
            </a:r>
            <a:endParaRPr kumimoji="0" lang="ru-RU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Игнатий </a:t>
            </a:r>
            <a:r>
              <a:rPr kumimoji="0" lang="ru-RU" sz="28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Саввич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1902-1992 гг.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Призван в действующую армию в 1941 г. Участвовал в сражениях под Ленинградом. Был трижды ранен, лечился в госпиталях.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Вернулся домой в 1945 г.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Награждён 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медалями: «За победу над Германией», «За отвагу», юбилейными медалями Вооружённых сил СССР, победы в ВОВ. </a:t>
            </a:r>
          </a:p>
        </p:txBody>
      </p:sp>
      <p:pic>
        <p:nvPicPr>
          <p:cNvPr id="82945" name="Picture 1" descr="Белошейкин Игнатий Саввич, 1902 г"/>
          <p:cNvPicPr>
            <a:picLocks noChangeAspect="1" noChangeArrowheads="1"/>
          </p:cNvPicPr>
          <p:nvPr/>
        </p:nvPicPr>
        <p:blipFill>
          <a:blip r:embed="rId2">
            <a:lum bright="-10000" contrast="30000"/>
          </a:blip>
          <a:srcRect/>
          <a:stretch>
            <a:fillRect/>
          </a:stretch>
        </p:blipFill>
        <p:spPr bwMode="auto">
          <a:xfrm>
            <a:off x="-1" y="0"/>
            <a:ext cx="4889499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1" name="Rectangle 1"/>
          <p:cNvSpPr>
            <a:spLocks noChangeArrowheads="1"/>
          </p:cNvSpPr>
          <p:nvPr/>
        </p:nvSpPr>
        <p:spPr bwMode="auto">
          <a:xfrm>
            <a:off x="4143372" y="214290"/>
            <a:ext cx="4286248" cy="32316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Белошейкин</a:t>
            </a:r>
            <a:endParaRPr kumimoji="0" lang="ru-RU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Илья Абрамович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22 июля</a:t>
            </a:r>
            <a:r>
              <a:rPr kumimoji="0" lang="ru-RU" sz="2800" b="0" i="1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ru-RU" sz="2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1910 г.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Призван в ряды Красной Армии в 1927 г. прослужил в артиллерийских войсках 2 года. 23 июня ушел на войну,</a:t>
            </a:r>
            <a:r>
              <a:rPr kumimoji="0" lang="ru-RU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в декабре 1941 г.пропал </a:t>
            </a:r>
            <a:r>
              <a:rPr kumimoji="0" lang="ru-RU" sz="2400" b="0" i="0" u="none" strike="noStrike" cap="none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безвести</a:t>
            </a:r>
            <a:endParaRPr kumimoji="0" lang="ru-RU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696" r="5185" b="2396"/>
          <a:stretch/>
        </p:blipFill>
        <p:spPr>
          <a:xfrm>
            <a:off x="214282" y="357166"/>
            <a:ext cx="3657600" cy="6234547"/>
          </a:xfrm>
          <a:prstGeom prst="rect">
            <a:avLst/>
          </a:prstGeom>
        </p:spPr>
      </p:pic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4071934" y="3643314"/>
            <a:ext cx="4786346" cy="26161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kumimoji="0" lang="ru-RU" sz="2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Из документа -справки </a:t>
            </a:r>
            <a:r>
              <a:rPr lang="ru-RU" sz="2000" b="1" i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из Германии: </a:t>
            </a:r>
            <a:r>
              <a:rPr lang="ru-RU" sz="2000" i="1" dirty="0" err="1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Белошейкин</a:t>
            </a:r>
            <a:r>
              <a:rPr lang="ru-RU" sz="2000" i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Илья Абрамович</a:t>
            </a:r>
            <a:r>
              <a:rPr kumimoji="0" lang="ru-RU" sz="200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, рядовой солдат, лагерный №</a:t>
            </a:r>
            <a:r>
              <a:rPr kumimoji="0" lang="ru-RU" sz="2000" i="1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118639, дата пленения 11 октября 1941 г.место пленения Вязьма, лагерь «</a:t>
            </a:r>
            <a:r>
              <a:rPr kumimoji="0" lang="ru-RU" sz="2000" i="1" u="none" strike="noStrike" cap="none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Штанлаг</a:t>
            </a:r>
            <a:r>
              <a:rPr kumimoji="0" lang="ru-RU" sz="2000" i="1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ХВ», дата смерти 23 сентября 1942 г. место захоронения «</a:t>
            </a:r>
            <a:r>
              <a:rPr kumimoji="0" lang="ru-RU" sz="2000" i="1" u="none" strike="noStrike" cap="none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Хайд</a:t>
            </a:r>
            <a:r>
              <a:rPr kumimoji="0" lang="ru-RU" sz="2000" i="1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лагерь»</a:t>
            </a:r>
            <a:endParaRPr kumimoji="0" lang="ru-RU" sz="200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ru-RU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1775173"/>
      </p:ext>
    </p:extLst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D:\Участники ВОВ -наши земляки\Белошейкин Николай Данилович (2)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500042"/>
            <a:ext cx="4210063" cy="6072206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79873" name="Rectangle 1"/>
          <p:cNvSpPr>
            <a:spLocks noChangeArrowheads="1"/>
          </p:cNvSpPr>
          <p:nvPr/>
        </p:nvSpPr>
        <p:spPr bwMode="auto">
          <a:xfrm>
            <a:off x="4929190" y="214290"/>
            <a:ext cx="4000496" cy="56938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Белошейкин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Николай Данилович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1916 г. рождения, д. Желонки. Призван в Красную армию в начале войны, воевал стрелком 3 отделения стрелкового батальона 124 отдельной стрелковой бригады  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Погиб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19 ноября 1943 г. Похоронен в 200 метрах южнее д. </a:t>
            </a:r>
            <a:r>
              <a:rPr kumimoji="0" lang="ru-RU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Ковалево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(Витебская обл.)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4286248" y="285728"/>
            <a:ext cx="4400536" cy="6215106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ru-RU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Белошейкин</a:t>
            </a:r>
            <a:r>
              <a:rPr lang="ru-RU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Николай </a:t>
            </a:r>
            <a:r>
              <a:rPr lang="ru-RU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Львовоч</a:t>
            </a:r>
            <a:endParaRPr lang="ru-RU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ru-RU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16.11.1913 г.- октябрь 1963 г.</a:t>
            </a:r>
          </a:p>
          <a:p>
            <a:pPr algn="l">
              <a:lnSpc>
                <a:spcPct val="120000"/>
              </a:lnSpc>
              <a:spcBef>
                <a:spcPts val="0"/>
              </a:spcBef>
            </a:pPr>
            <a:r>
              <a:rPr lang="ru-RU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Родился в д.Желонки. В 6 лет остался без отца, которого расстреляли белые в районе </a:t>
            </a:r>
            <a:r>
              <a:rPr lang="ru-RU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урочица</a:t>
            </a:r>
            <a:r>
              <a:rPr lang="ru-RU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«Борки». Жили бедно с матерью и сестрой Екатериной. С ранних лет начал работать в колхозе «Красный партизан». Во время ВОВ служил рядовым сапером 338 отдельного саперного батальона, 207 стрелковой дивизии.  Был награжден орденом Красной Звезды. После демобилизации работал бригадиром в родном колхозе. С организацией химлесхоза в 1951 г. переехал на Андреевку, где проживал с женой Анастасией </a:t>
            </a:r>
            <a:r>
              <a:rPr lang="ru-RU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Ермолаевной</a:t>
            </a:r>
            <a:r>
              <a:rPr lang="ru-RU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до 1956 г.  После вернулся в Желонки инвалидом 2 группы.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980"/>
          <a:stretch/>
        </p:blipFill>
        <p:spPr bwMode="auto">
          <a:xfrm rot="16200000">
            <a:off x="-246016" y="1229836"/>
            <a:ext cx="5427663" cy="36332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08" t="43306" r="20929" b="14889"/>
          <a:stretch/>
        </p:blipFill>
        <p:spPr bwMode="auto">
          <a:xfrm rot="16200000">
            <a:off x="836844" y="2798278"/>
            <a:ext cx="4139337" cy="15655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70436785"/>
      </p:ext>
    </p:extLst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 descr="0_a7aaa_6b56f12c_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158" y="357166"/>
            <a:ext cx="8358246" cy="621510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76129" name="Rectangle 1"/>
          <p:cNvSpPr>
            <a:spLocks noChangeArrowheads="1"/>
          </p:cNvSpPr>
          <p:nvPr/>
        </p:nvSpPr>
        <p:spPr bwMode="auto">
          <a:xfrm>
            <a:off x="2857488" y="2428868"/>
            <a:ext cx="3643338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Белошейкин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Яков Дмитриевич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в 1916 году,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в д. Желонки.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Погиб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в марте 1942 года.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Белошейкин Николай Дмитриевич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3372" y="0"/>
            <a:ext cx="4169664" cy="3108960"/>
          </a:xfrm>
          <a:prstGeom prst="rect">
            <a:avLst/>
          </a:prstGeom>
        </p:spPr>
      </p:pic>
      <p:pic>
        <p:nvPicPr>
          <p:cNvPr id="6" name="Рисунок 5" descr="Белошейкин Николай Дмитриевич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48" y="3357562"/>
            <a:ext cx="4108704" cy="2962656"/>
          </a:xfrm>
          <a:prstGeom prst="rect">
            <a:avLst/>
          </a:prstGeom>
        </p:spPr>
      </p:pic>
      <p:pic>
        <p:nvPicPr>
          <p:cNvPr id="7" name="Рисунок 6" descr="Белошейкин Николай Дмитриевич3.jpg"/>
          <p:cNvPicPr>
            <a:picLocks noChangeAspect="1"/>
          </p:cNvPicPr>
          <p:nvPr/>
        </p:nvPicPr>
        <p:blipFill>
          <a:blip r:embed="rId4"/>
          <a:srcRect b="8193"/>
          <a:stretch>
            <a:fillRect/>
          </a:stretch>
        </p:blipFill>
        <p:spPr>
          <a:xfrm>
            <a:off x="214282" y="2928934"/>
            <a:ext cx="3322320" cy="3643338"/>
          </a:xfrm>
          <a:prstGeom prst="rect">
            <a:avLst/>
          </a:prstGeom>
        </p:spPr>
      </p:pic>
      <p:pic>
        <p:nvPicPr>
          <p:cNvPr id="8" name="Рисунок 7" descr="Белошейкин Николай Дмитриевич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596" y="0"/>
            <a:ext cx="2157984" cy="2938272"/>
          </a:xfrm>
          <a:prstGeom prst="rect">
            <a:avLst/>
          </a:prstGeom>
        </p:spPr>
      </p:pic>
    </p:spTree>
  </p:cSld>
  <p:clrMapOvr>
    <a:masterClrMapping/>
  </p:clrMapOvr>
  <p:transition>
    <p:pull dir="r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D:\Участники ВОВ -наши земляки\Бересток Федор Петрович.bmp"/>
          <p:cNvPicPr>
            <a:picLocks noChangeAspect="1" noChangeArrowheads="1"/>
          </p:cNvPicPr>
          <p:nvPr/>
        </p:nvPicPr>
        <p:blipFill>
          <a:blip r:embed="rId2">
            <a:lum bright="-10000" contrast="20000"/>
          </a:blip>
          <a:srcRect/>
          <a:stretch>
            <a:fillRect/>
          </a:stretch>
        </p:blipFill>
        <p:spPr bwMode="auto">
          <a:xfrm>
            <a:off x="0" y="0"/>
            <a:ext cx="4357686" cy="6915458"/>
          </a:xfrm>
          <a:prstGeom prst="rect">
            <a:avLst/>
          </a:prstGeom>
          <a:noFill/>
        </p:spPr>
      </p:pic>
      <p:sp>
        <p:nvSpPr>
          <p:cNvPr id="77825" name="Rectangle 1"/>
          <p:cNvSpPr>
            <a:spLocks noChangeArrowheads="1"/>
          </p:cNvSpPr>
          <p:nvPr/>
        </p:nvSpPr>
        <p:spPr bwMode="auto">
          <a:xfrm>
            <a:off x="4357686" y="142852"/>
            <a:ext cx="4572000" cy="61247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Бересток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Фёдор Петрович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1921-1986 гг.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1942 г. был призван в действующую армию, на Карельский фронт.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Имел  ранения, лечился во фронтовых и тыловых  госпиталях.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Вернулся домой в марте 1944 года.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юбилейными медалями Вооруженных Сил СССР, победы в ВОВ. </a:t>
            </a:r>
            <a:endParaRPr kumimoji="0" lang="ru-RU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 descr="Бревнов Егор Андреевич 2.04.14 умер от ран 5 мая 194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34" y="500042"/>
            <a:ext cx="4011367" cy="5893402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3" name="Прямоугольник 2"/>
          <p:cNvSpPr/>
          <p:nvPr/>
        </p:nvSpPr>
        <p:spPr>
          <a:xfrm>
            <a:off x="4857752" y="1928802"/>
            <a:ext cx="4000496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800" b="1" dirty="0" err="1" smtClean="0">
                <a:latin typeface="Times New Roman" pitchFamily="18" charset="0"/>
                <a:cs typeface="Times New Roman" pitchFamily="18" charset="0"/>
              </a:rPr>
              <a:t>Бревнов</a:t>
            </a:r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algn="ctr"/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Егор Андреевич </a:t>
            </a:r>
          </a:p>
          <a:p>
            <a:r>
              <a:rPr lang="ru-RU" sz="2800" smtClean="0">
                <a:latin typeface="Times New Roman" pitchFamily="18" charset="0"/>
                <a:cs typeface="Times New Roman" pitchFamily="18" charset="0"/>
              </a:rPr>
              <a:t>Родился 02.04.1914  г.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Умер от ран </a:t>
            </a:r>
          </a:p>
          <a:p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5 мая 1944 г.</a:t>
            </a:r>
            <a:endParaRPr lang="ru-RU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D:\Участники ВОВ -наши земляки\Вахрушев Петр Федорович (2).bmp"/>
          <p:cNvPicPr>
            <a:picLocks noChangeAspect="1" noChangeArrowheads="1"/>
          </p:cNvPicPr>
          <p:nvPr/>
        </p:nvPicPr>
        <p:blipFill>
          <a:blip r:embed="rId2">
            <a:lum bright="-10000"/>
          </a:blip>
          <a:srcRect/>
          <a:stretch>
            <a:fillRect/>
          </a:stretch>
        </p:blipFill>
        <p:spPr bwMode="auto">
          <a:xfrm>
            <a:off x="0" y="0"/>
            <a:ext cx="4518482" cy="6858000"/>
          </a:xfrm>
          <a:prstGeom prst="rect">
            <a:avLst/>
          </a:prstGeom>
          <a:noFill/>
        </p:spPr>
      </p:pic>
      <p:sp>
        <p:nvSpPr>
          <p:cNvPr id="76801" name="Rectangle 1"/>
          <p:cNvSpPr>
            <a:spLocks noChangeArrowheads="1"/>
          </p:cNvSpPr>
          <p:nvPr/>
        </p:nvSpPr>
        <p:spPr bwMode="auto">
          <a:xfrm>
            <a:off x="4572000" y="642918"/>
            <a:ext cx="4572000" cy="57554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Вахрушев</a:t>
            </a:r>
            <a:r>
              <a:rPr kumimoji="0" lang="ru-RU" sz="28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Петр Федорович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в 1920 г. В 1940 г. был призван в армию. В период ВОВ находился в действующей армии на Дальнем Востоке. Участвовал в войне с Японией, освобождая Южный Сахалин, </a:t>
            </a:r>
            <a:r>
              <a:rPr kumimoji="0" lang="ru-RU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Северовосточ-ный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Китай (</a:t>
            </a:r>
            <a:r>
              <a:rPr kumimoji="0" lang="ru-RU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Маньджурию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). Вернулся домой в 1946 г. </a:t>
            </a:r>
            <a:r>
              <a:rPr kumimoji="0" lang="ru-RU" sz="2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Награждён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орденом ВОВ 2</a:t>
            </a:r>
            <a:r>
              <a:rPr kumimoji="0" lang="ru-RU" sz="2400" b="1" i="0" u="none" strike="noStrike" cap="none" normalizeH="0" baseline="3000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-й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степени, 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медалью «За победу над Японией», юбилейными медалями Вооружённых сил СССР и победы в ВОВ. </a:t>
            </a:r>
            <a:endParaRPr kumimoji="0" lang="ru-RU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4572000" y="785794"/>
            <a:ext cx="457200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Васюченко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Андрей Алексеевич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Рисунок 6" descr="Рисунок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158" y="500042"/>
            <a:ext cx="4346541" cy="5572164"/>
          </a:xfrm>
          <a:prstGeom prst="rect">
            <a:avLst/>
          </a:prstGeom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D:\Участники ВОВ -наши земляки\Гобов Егор Афанасьевич (2)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/>
          <a:stretch>
            <a:fillRect/>
          </a:stretch>
        </p:blipFill>
        <p:spPr bwMode="auto">
          <a:xfrm>
            <a:off x="500034" y="785794"/>
            <a:ext cx="3524259" cy="5286388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75777" name="Rectangle 1"/>
          <p:cNvSpPr>
            <a:spLocks noChangeArrowheads="1"/>
          </p:cNvSpPr>
          <p:nvPr/>
        </p:nvSpPr>
        <p:spPr bwMode="auto">
          <a:xfrm>
            <a:off x="4572000" y="214290"/>
            <a:ext cx="4572000" cy="61247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Гобов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Егор Афанасьевич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в 1903 г. в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д. Желонки.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Работал в колхозе. Призван в армию в 1923 г. Участвовал в охране мавзолея В. И. Ленина в 1925 г.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этом же году вернулся домой, работал в колхозе.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июле 1941 г. призван на фронт.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Погиб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в июле 1942 г.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D:\Участники ВОВ -наши земляки\Гобов Матвей Афанасьевич.bmp"/>
          <p:cNvPicPr>
            <a:picLocks noChangeAspect="1" noChangeArrowheads="1"/>
          </p:cNvPicPr>
          <p:nvPr/>
        </p:nvPicPr>
        <p:blipFill>
          <a:blip r:embed="rId2">
            <a:lum/>
          </a:blip>
          <a:srcRect r="6667" b="2632"/>
          <a:stretch>
            <a:fillRect/>
          </a:stretch>
        </p:blipFill>
        <p:spPr bwMode="auto">
          <a:xfrm>
            <a:off x="0" y="0"/>
            <a:ext cx="3892378" cy="6858000"/>
          </a:xfrm>
          <a:prstGeom prst="rect">
            <a:avLst/>
          </a:prstGeom>
          <a:noFill/>
        </p:spPr>
      </p:pic>
      <p:sp>
        <p:nvSpPr>
          <p:cNvPr id="74753" name="Rectangle 1"/>
          <p:cNvSpPr>
            <a:spLocks noChangeArrowheads="1"/>
          </p:cNvSpPr>
          <p:nvPr/>
        </p:nvSpPr>
        <p:spPr bwMode="auto">
          <a:xfrm>
            <a:off x="3929058" y="0"/>
            <a:ext cx="5214942" cy="66787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Гобов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Матвей Афанасьевич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ru-RU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в 1907 г. В августе 1941 г. был призван в действующую армию. Участвовал в битве под Москвой, в освобождении Белоруссии, Польши, в штурме Берлина. 6 раз был ранен. Вернулся домой в 1946 г. </a:t>
            </a:r>
            <a:r>
              <a:rPr kumimoji="0" lang="ru-RU" sz="28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Награждён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медалями: «За взятие Варшавы», «За взятие Берлина», «За победу над Германией», юбилейными медалями Вооружённых сил СССР и победы в ВОВ. </a:t>
            </a:r>
            <a:endParaRPr kumimoji="0" lang="ru-RU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D:\Участники ВОВ -наши земляки\Гобов Петр Егорович (2)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357686" cy="6861038"/>
          </a:xfrm>
          <a:prstGeom prst="rect">
            <a:avLst/>
          </a:prstGeom>
          <a:noFill/>
        </p:spPr>
      </p:pic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4357686" y="0"/>
            <a:ext cx="4786314" cy="63094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ru-RU" sz="2800" b="1" dirty="0" err="1" smtClean="0">
                <a:latin typeface="Times New Roman" pitchFamily="18" charset="0"/>
                <a:cs typeface="Times New Roman" pitchFamily="18" charset="0"/>
              </a:rPr>
              <a:t>Гобов</a:t>
            </a:r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algn="ctr"/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Петр Егорович</a:t>
            </a:r>
          </a:p>
          <a:p>
            <a:pPr algn="ctr"/>
            <a:endParaRPr lang="ru-RU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Родился в 1922 г. Был призван в действующую армию летом 1941 года. Участвовал в битве под Москвой, был ранен. После лечения в госпитале вернулся домой инвалидом 3</a:t>
            </a:r>
            <a:r>
              <a:rPr lang="ru-RU" sz="2800" baseline="30000" dirty="0" smtClean="0">
                <a:latin typeface="Times New Roman" pitchFamily="18" charset="0"/>
                <a:cs typeface="Times New Roman" pitchFamily="18" charset="0"/>
              </a:rPr>
              <a:t>-й</a:t>
            </a: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 группы.</a:t>
            </a:r>
          </a:p>
          <a:p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800" b="1" i="1" dirty="0" smtClean="0">
                <a:latin typeface="Times New Roman" pitchFamily="18" charset="0"/>
                <a:cs typeface="Times New Roman" pitchFamily="18" charset="0"/>
              </a:rPr>
              <a:t>Награждён</a:t>
            </a: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 медалью «За победу над Германией», юбилейными медалями Вооружённых сил СССР и победы в ВОВ. 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D:\Участники ВОВ -наши земляки\Гобов Степан Афанасьевич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500042"/>
            <a:ext cx="4008032" cy="5857892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72705" name="Rectangle 1"/>
          <p:cNvSpPr>
            <a:spLocks noChangeArrowheads="1"/>
          </p:cNvSpPr>
          <p:nvPr/>
        </p:nvSpPr>
        <p:spPr bwMode="auto">
          <a:xfrm>
            <a:off x="4714876" y="1428736"/>
            <a:ext cx="4143372" cy="45440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Гобов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Степан Афанасьевич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в 1912 г. в д. Желонки. Работал механизатором в колхозе. Участник войны с Финляндией (1939 -40 гг.)  Ушел на фронт ВОВ в июле 1941 г. 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Погиб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в июле 1942 г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Содержимое 3" descr="Дубовкин Борис Иванович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4617593" cy="6858000"/>
          </a:xfrm>
        </p:spPr>
      </p:pic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4572000" y="0"/>
            <a:ext cx="4357686" cy="655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Дубовкин</a:t>
            </a:r>
            <a:r>
              <a:rPr kumimoji="0" lang="ru-RU" sz="28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Борис Иванович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7 марта 1925 г. в с. </a:t>
            </a:r>
            <a:r>
              <a:rPr kumimoji="0" lang="ru-RU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Ильинское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конце войны призван на фронт.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Служил разведчиком, в звании сержанта.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Был ранен. На лечении находился в госпитале г. Кирова.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После 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лечения комиссован домой. 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 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медалью «За отвагу».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Умер 02.11.1960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 descr="0_a7aaa_6b56f12c_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158" y="206798"/>
            <a:ext cx="7858180" cy="629403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08545" name="Rectangle 1"/>
          <p:cNvSpPr>
            <a:spLocks noChangeArrowheads="1"/>
          </p:cNvSpPr>
          <p:nvPr/>
        </p:nvSpPr>
        <p:spPr bwMode="auto">
          <a:xfrm>
            <a:off x="2285984" y="2000240"/>
            <a:ext cx="4357686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Калугин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Александр Максимович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в 1914 г. Призван в действующую армию в августе 1941 г.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Погиб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в сентябре 1941 г.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D:\Участники ВОВ -наши земляки\Калугин Василий Петрович.bmp"/>
          <p:cNvPicPr>
            <a:picLocks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143372" cy="6858000"/>
          </a:xfrm>
          <a:prstGeom prst="rect">
            <a:avLst/>
          </a:prstGeom>
          <a:noFill/>
        </p:spPr>
      </p:pic>
      <p:sp>
        <p:nvSpPr>
          <p:cNvPr id="71681" name="Rectangle 1"/>
          <p:cNvSpPr>
            <a:spLocks noChangeArrowheads="1"/>
          </p:cNvSpPr>
          <p:nvPr/>
        </p:nvSpPr>
        <p:spPr bwMode="auto">
          <a:xfrm>
            <a:off x="4214810" y="0"/>
            <a:ext cx="4929190" cy="6247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Калугин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Василий Петрович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ru-RU" sz="8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в 1913 г. Летом 1941 года был призван в армию, а в июне 1942 г. направлен на Западный фронт. В феврале 1943 г. был тяжело ранен под Смоленском и вторично – под Минском. Лечился в госпитале и после лечения вернулся домой. </a:t>
            </a:r>
            <a:r>
              <a:rPr kumimoji="0" lang="ru-RU" sz="2800" b="1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медалью «За отвагу», юбилейными медалями Вооруженных Сил СССР и победы в ВОВ. </a:t>
            </a:r>
            <a:endParaRPr kumimoji="0" lang="ru-RU" sz="28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D:\Участники ВОВ -наши земляки\Калугин Владимир Васильевич (2).bmp"/>
          <p:cNvPicPr>
            <a:picLocks noChangeAspect="1" noChangeArrowheads="1"/>
          </p:cNvPicPr>
          <p:nvPr/>
        </p:nvPicPr>
        <p:blipFill>
          <a:blip r:embed="rId2"/>
          <a:srcRect r="3279" b="2623"/>
          <a:stretch>
            <a:fillRect/>
          </a:stretch>
        </p:blipFill>
        <p:spPr bwMode="auto">
          <a:xfrm>
            <a:off x="0" y="13421"/>
            <a:ext cx="4351032" cy="6844579"/>
          </a:xfrm>
          <a:prstGeom prst="rect">
            <a:avLst/>
          </a:prstGeom>
          <a:noFill/>
        </p:spPr>
      </p:pic>
      <p:sp>
        <p:nvSpPr>
          <p:cNvPr id="70657" name="Rectangle 1"/>
          <p:cNvSpPr>
            <a:spLocks noChangeArrowheads="1"/>
          </p:cNvSpPr>
          <p:nvPr/>
        </p:nvSpPr>
        <p:spPr bwMode="auto">
          <a:xfrm>
            <a:off x="4572000" y="500042"/>
            <a:ext cx="4286280" cy="56938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Калугин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Владимир Васильевич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1924 -1986 гг.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годы войны сражался в составе 3 </a:t>
            </a:r>
            <a:r>
              <a:rPr kumimoji="0" lang="ru-RU" sz="2800" b="0" i="0" u="sng" strike="noStrike" cap="none" normalizeH="0" baseline="3000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го</a:t>
            </a:r>
            <a:r>
              <a:rPr kumimoji="0" lang="ru-RU" sz="2800" b="0" i="0" u="none" strike="noStrike" cap="none" normalizeH="0" baseline="3000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Украинского фронта, участвовал в битве за Днепр. </a:t>
            </a:r>
            <a:r>
              <a:rPr kumimoji="0" lang="ru-RU" sz="2800" b="1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медалями: «За боевые заслуги», «За победу над Германией», юбилейными медалями Вооруженных Сил СССР, победы в ВОВ.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Rectangle 1"/>
          <p:cNvSpPr>
            <a:spLocks noChangeArrowheads="1"/>
          </p:cNvSpPr>
          <p:nvPr/>
        </p:nvSpPr>
        <p:spPr bwMode="auto">
          <a:xfrm>
            <a:off x="4500562" y="0"/>
            <a:ext cx="4357686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Калугин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Иван Дмитриевич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1924 г.р., д.Ерзовка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  <p:pic>
        <p:nvPicPr>
          <p:cNvPr id="5" name="Рисунок 4" descr="Рисунок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605618" cy="6858000"/>
          </a:xfrm>
          <a:prstGeom prst="rect">
            <a:avLst/>
          </a:prstGeom>
        </p:spPr>
      </p:pic>
      <p:pic>
        <p:nvPicPr>
          <p:cNvPr id="4" name="Рисунок 3" descr="Калугин Иван Дмитриевич (2).jpg"/>
          <p:cNvPicPr>
            <a:picLocks noChangeAspect="1"/>
          </p:cNvPicPr>
          <p:nvPr/>
        </p:nvPicPr>
        <p:blipFill>
          <a:blip r:embed="rId3" cstate="print"/>
          <a:srcRect b="10389"/>
          <a:stretch>
            <a:fillRect/>
          </a:stretch>
        </p:blipFill>
        <p:spPr>
          <a:xfrm>
            <a:off x="4500562" y="1500174"/>
            <a:ext cx="4389547" cy="5357826"/>
          </a:xfrm>
          <a:prstGeom prst="rect">
            <a:avLst/>
          </a:prstGeom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Rectangle 1"/>
          <p:cNvSpPr>
            <a:spLocks noChangeArrowheads="1"/>
          </p:cNvSpPr>
          <p:nvPr/>
        </p:nvSpPr>
        <p:spPr bwMode="auto">
          <a:xfrm>
            <a:off x="4500562" y="214290"/>
            <a:ext cx="4286280" cy="61247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Калугин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Николай Ефимович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1915-1989 гг.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Призван в действующую армию летом 1941 г. Воевал на Западном и Калининском фронтах. </a:t>
            </a:r>
            <a:r>
              <a:rPr kumimoji="0" lang="ru-RU" sz="2800" b="1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медалями: «За отвагу», «За победу над Германией», юбилейными медалями Вооруженных Сил СССР и  победы в Великой Отечественной войне. </a:t>
            </a:r>
            <a:endParaRPr kumimoji="0" lang="ru-RU" sz="28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Рисунок 6" descr="Рисунок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171363" cy="6858000"/>
          </a:xfrm>
          <a:prstGeom prst="rect">
            <a:avLst/>
          </a:prstGeom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2" descr="D:\Участники ВОВ -наши земляки\Калугин Николай Максимович (2)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"/>
            <a:ext cx="4286248" cy="6953247"/>
          </a:xfrm>
          <a:prstGeom prst="rect">
            <a:avLst/>
          </a:prstGeom>
          <a:noFill/>
        </p:spPr>
      </p:pic>
      <p:sp>
        <p:nvSpPr>
          <p:cNvPr id="67585" name="Rectangle 1"/>
          <p:cNvSpPr>
            <a:spLocks noChangeArrowheads="1"/>
          </p:cNvSpPr>
          <p:nvPr/>
        </p:nvSpPr>
        <p:spPr bwMode="auto">
          <a:xfrm>
            <a:off x="4286248" y="0"/>
            <a:ext cx="4857752" cy="6986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Калугин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Николай Максимович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1912 -1986 гг.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В июле 1941 г. был  призван в действующую армию на Дальний Восток.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Воевал с Японией, освобождая Северо-Восточный Китай. В июле 1946 г. демобилизовался домой.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медалью: «За победу над Японией», юбилейными медалями Вооруженных Сил СССР и  победы в ВОВ.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2" descr="D:\Участники ВОВ -наши земляки\Калугин Николай Павлович (2)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"/>
            <a:ext cx="4286248" cy="6895269"/>
          </a:xfrm>
          <a:prstGeom prst="rect">
            <a:avLst/>
          </a:prstGeom>
          <a:noFill/>
        </p:spPr>
      </p:pic>
      <p:sp>
        <p:nvSpPr>
          <p:cNvPr id="66561" name="Rectangle 1"/>
          <p:cNvSpPr>
            <a:spLocks noChangeArrowheads="1"/>
          </p:cNvSpPr>
          <p:nvPr/>
        </p:nvSpPr>
        <p:spPr bwMode="auto">
          <a:xfrm>
            <a:off x="4286248" y="0"/>
            <a:ext cx="4857752" cy="655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Калугин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Николай Павлович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1911-1990 гг.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Был призван в армию в 1942 г. Сначала воевал в десантных войсках, а после ранения был переведён в танковую армию. Был тяжело ранен, лечился в госпитале и снова на фронте. В декабре 1945 г. вернулся домой. </a:t>
            </a:r>
            <a:r>
              <a:rPr kumimoji="0" lang="ru-RU" sz="2800" b="1" i="1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Награждён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медалью «За победу над Германией», юбилейными медалями Вооружённых сил СССР и победы в ВОВ.  </a:t>
            </a:r>
            <a:endParaRPr kumimoji="0" lang="ru-RU" sz="28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2" descr="D:\Участники ВОВ -наши земляки\Калугин Николай Филиппович (2)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357686" cy="6875460"/>
          </a:xfrm>
          <a:prstGeom prst="rect">
            <a:avLst/>
          </a:prstGeom>
          <a:noFill/>
        </p:spPr>
      </p:pic>
      <p:sp>
        <p:nvSpPr>
          <p:cNvPr id="65537" name="Rectangle 1"/>
          <p:cNvSpPr>
            <a:spLocks noChangeArrowheads="1"/>
          </p:cNvSpPr>
          <p:nvPr/>
        </p:nvSpPr>
        <p:spPr bwMode="auto">
          <a:xfrm>
            <a:off x="4357686" y="0"/>
            <a:ext cx="4786314" cy="61247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Калугин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Николай Филиппович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Родился в 1916 г. в д. Ерзовка. </a:t>
            </a:r>
          </a:p>
          <a:p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В 1940 г. отслужил срочную службу и в 1941 г. был призван на войну в Еланский гарнизон. Воевал под Москвой. </a:t>
            </a:r>
          </a:p>
          <a:p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В 1943 г. получил пулевое ранение в голову, комиссован, лежал в госпитале г. Свердловска. </a:t>
            </a:r>
          </a:p>
          <a:p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Инвалид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III </a:t>
            </a:r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группы.</a:t>
            </a:r>
          </a:p>
          <a:p>
            <a:r>
              <a:rPr lang="ru-RU" sz="2400" b="1" dirty="0" smtClean="0">
                <a:latin typeface="Times New Roman" pitchFamily="18" charset="0"/>
                <a:cs typeface="Times New Roman" pitchFamily="18" charset="0"/>
              </a:rPr>
              <a:t>Имеет награды:</a:t>
            </a:r>
          </a:p>
          <a:p>
            <a:r>
              <a:rPr lang="ru-RU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орден «Красной звезды», </a:t>
            </a:r>
          </a:p>
          <a:p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медали: «За отвагу», юбилейные. </a:t>
            </a:r>
          </a:p>
          <a:p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Умер 02.06.1994 г в г. Каменск- Уральске.</a:t>
            </a:r>
            <a:endParaRPr lang="ru-RU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2" descr="D:\Участники ВОВ -наши земляки\Калугин Прокопий Константинович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"/>
            <a:ext cx="4143372" cy="6874231"/>
          </a:xfrm>
          <a:prstGeom prst="rect">
            <a:avLst/>
          </a:prstGeom>
          <a:noFill/>
        </p:spPr>
      </p:pic>
      <p:sp>
        <p:nvSpPr>
          <p:cNvPr id="64513" name="Rectangle 1"/>
          <p:cNvSpPr>
            <a:spLocks noChangeArrowheads="1"/>
          </p:cNvSpPr>
          <p:nvPr/>
        </p:nvSpPr>
        <p:spPr bwMode="auto">
          <a:xfrm>
            <a:off x="4214810" y="0"/>
            <a:ext cx="4929190" cy="64940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Калугин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Прокопий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Константинович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ru-RU" sz="2400" b="0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1920-1978 гг.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ru-RU" sz="24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Призван в армию в 1938, в действующую – в начале ВОВ. Служил в конной разведке. Воевал на территории СССР, Польши, Германии. Был тяжело ранен, лечился в госпиталях. </a:t>
            </a:r>
            <a:r>
              <a:rPr kumimoji="0" lang="ru-RU" sz="2400" b="0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Демобилизо-вался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в 1947 г., работал в колхозе, на стройках </a:t>
            </a:r>
            <a:r>
              <a:rPr kumimoji="0" lang="ru-RU" sz="2400" b="0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Нижнетуринской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ГРЭС  и Белоярской АЭС </a:t>
            </a:r>
            <a:r>
              <a:rPr kumimoji="0" lang="ru-RU" sz="2400" b="0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экскаватор-щиком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. </a:t>
            </a:r>
            <a:r>
              <a:rPr kumimoji="0" lang="ru-RU" sz="2400" b="1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 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орденом «Красной Звезды», </a:t>
            </a:r>
            <a:r>
              <a:rPr lang="ru-RU" sz="24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юбилейными 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медалями, гражданским орденом– «Орден Ленина», имеет звание «Заслуженный строитель РСФСР». </a:t>
            </a:r>
            <a:endParaRPr kumimoji="0" lang="ru-RU" sz="24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" descr="D:\Участники ВОВ -наши земляки\Калугин Прокопий Николаевич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285728"/>
            <a:ext cx="4372381" cy="6383676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63489" name="Rectangle 1"/>
          <p:cNvSpPr>
            <a:spLocks noChangeArrowheads="1"/>
          </p:cNvSpPr>
          <p:nvPr/>
        </p:nvSpPr>
        <p:spPr bwMode="auto">
          <a:xfrm>
            <a:off x="5072066" y="1714488"/>
            <a:ext cx="3571868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Калугин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Прокопий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Николаевич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1914 года рождения, с </a:t>
            </a:r>
            <a:r>
              <a:rPr kumimoji="0" lang="ru-RU" sz="2800" b="0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Кочневское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Погиб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в 1942 г.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 descr="Клементьев Афанасий Васильевич 1917 г.р., д.М.Пульникова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809226" cy="6858000"/>
          </a:xfrm>
          <a:prstGeom prst="rect">
            <a:avLst/>
          </a:prstGeom>
        </p:spPr>
      </p:pic>
      <p:sp>
        <p:nvSpPr>
          <p:cNvPr id="62465" name="Rectangle 1"/>
          <p:cNvSpPr>
            <a:spLocks noChangeArrowheads="1"/>
          </p:cNvSpPr>
          <p:nvPr/>
        </p:nvSpPr>
        <p:spPr bwMode="auto">
          <a:xfrm>
            <a:off x="4857752" y="214290"/>
            <a:ext cx="4071966" cy="61247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2800" b="1" dirty="0" err="1" smtClean="0">
                <a:latin typeface="Times New Roman" pitchFamily="18" charset="0"/>
                <a:cs typeface="Times New Roman" pitchFamily="18" charset="0"/>
              </a:rPr>
              <a:t>Клементьев</a:t>
            </a:r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Афанасий Васильевич</a:t>
            </a:r>
            <a:endParaRPr lang="ru-RU" dirty="0" smtClean="0">
              <a:latin typeface="Times New Roman" pitchFamily="18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в 1917 г. в деревне Малая </a:t>
            </a:r>
            <a:r>
              <a:rPr kumimoji="0" lang="ru-RU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Пульникова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.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С 1939 по 1946 гг. находился сначала на срочной службе в рядах Красной армии, а в годы ВОВ участвовал в военных действиях на Дальнем Востоке. Демобилизовавшись из армии, учительствует в </a:t>
            </a:r>
            <a:r>
              <a:rPr kumimoji="0" lang="ru-RU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Желонской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и </a:t>
            </a:r>
            <a:r>
              <a:rPr kumimoji="0" lang="ru-RU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Кочневской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школах.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ru-RU" sz="2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Награждён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боевыми и юбилейными медалями.</a:t>
            </a:r>
            <a:endParaRPr kumimoji="0" lang="ru-RU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Содержимое 3" descr="Климов Николай Петрович,1906 г.р., п.Арти, погиб в 1942 г.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>
            <a:off x="428596" y="428604"/>
            <a:ext cx="3983060" cy="6048025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6" name="Прямоугольник 5"/>
          <p:cNvSpPr/>
          <p:nvPr/>
        </p:nvSpPr>
        <p:spPr>
          <a:xfrm>
            <a:off x="4786314" y="357166"/>
            <a:ext cx="4071934" cy="60385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Климов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Николай Петрович</a:t>
            </a:r>
          </a:p>
          <a:p>
            <a:pPr>
              <a:buClr>
                <a:schemeClr val="tx1"/>
              </a:buClr>
              <a:buFont typeface="Wingdings" pitchFamily="2" charset="2"/>
              <a:buNone/>
            </a:pPr>
            <a:r>
              <a:rPr lang="ru-RU" sz="2400" i="1" dirty="0" smtClean="0">
                <a:latin typeface="Times New Roman" pitchFamily="18" charset="0"/>
                <a:cs typeface="Times New Roman" pitchFamily="18" charset="0"/>
              </a:rPr>
              <a:t>Дата и место рождения: </a:t>
            </a:r>
          </a:p>
          <a:p>
            <a:pPr>
              <a:buClr>
                <a:schemeClr val="tx1"/>
              </a:buClr>
              <a:buFont typeface="Wingdings" pitchFamily="2" charset="2"/>
              <a:buNone/>
            </a:pPr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1906 г., Свердловская обл. </a:t>
            </a:r>
            <a:r>
              <a:rPr lang="ru-RU" sz="2400" dirty="0" err="1" smtClean="0">
                <a:latin typeface="Times New Roman" pitchFamily="18" charset="0"/>
                <a:cs typeface="Times New Roman" pitchFamily="18" charset="0"/>
              </a:rPr>
              <a:t>Артинский</a:t>
            </a:r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 район, </a:t>
            </a:r>
            <a:r>
              <a:rPr lang="ru-RU" sz="2400" dirty="0" err="1" smtClean="0">
                <a:latin typeface="Times New Roman" pitchFamily="18" charset="0"/>
                <a:cs typeface="Times New Roman" pitchFamily="18" charset="0"/>
              </a:rPr>
              <a:t>з-д</a:t>
            </a:r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 Арти</a:t>
            </a:r>
          </a:p>
          <a:p>
            <a:pPr>
              <a:buClr>
                <a:schemeClr val="tx1"/>
              </a:buClr>
              <a:buFont typeface="Wingdings" pitchFamily="2" charset="2"/>
              <a:buNone/>
            </a:pPr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В 1941 г. был призван на ВОВ.</a:t>
            </a:r>
          </a:p>
          <a:p>
            <a:pPr>
              <a:buClr>
                <a:schemeClr val="tx1"/>
              </a:buClr>
              <a:buFont typeface="Wingdings" pitchFamily="2" charset="2"/>
              <a:buNone/>
            </a:pPr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Звание: красноармеец, </a:t>
            </a:r>
          </a:p>
          <a:p>
            <a:pPr>
              <a:buClr>
                <a:schemeClr val="tx1"/>
              </a:buClr>
              <a:buFont typeface="Wingdings" pitchFamily="2" charset="2"/>
              <a:buNone/>
            </a:pPr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должность: стрелок.</a:t>
            </a:r>
          </a:p>
          <a:p>
            <a:pPr>
              <a:buClr>
                <a:schemeClr val="tx1"/>
              </a:buClr>
              <a:buFont typeface="Wingdings" pitchFamily="2" charset="2"/>
              <a:buNone/>
            </a:pPr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Последнее место службы: 120 </a:t>
            </a:r>
            <a:r>
              <a:rPr lang="ru-RU" sz="2400" dirty="0" err="1" smtClean="0">
                <a:latin typeface="Times New Roman" pitchFamily="18" charset="0"/>
                <a:cs typeface="Times New Roman" pitchFamily="18" charset="0"/>
              </a:rPr>
              <a:t>гв.стр.полк</a:t>
            </a:r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 39 </a:t>
            </a:r>
            <a:r>
              <a:rPr lang="ru-RU" sz="2400" dirty="0" err="1" smtClean="0">
                <a:latin typeface="Times New Roman" pitchFamily="18" charset="0"/>
                <a:cs typeface="Times New Roman" pitchFamily="18" charset="0"/>
              </a:rPr>
              <a:t>гв.стр</a:t>
            </a:r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. дивизии</a:t>
            </a:r>
          </a:p>
          <a:p>
            <a:pPr>
              <a:buClr>
                <a:schemeClr val="tx1"/>
              </a:buClr>
              <a:buFont typeface="Wingdings" pitchFamily="2" charset="2"/>
              <a:buNone/>
            </a:pPr>
            <a:r>
              <a:rPr lang="ru-RU" sz="2400" b="1" dirty="0" smtClean="0">
                <a:latin typeface="Times New Roman" pitchFamily="18" charset="0"/>
                <a:cs typeface="Times New Roman" pitchFamily="18" charset="0"/>
              </a:rPr>
              <a:t>Погиб</a:t>
            </a:r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 08.12.42 г. в битве при Сталинграде</a:t>
            </a:r>
          </a:p>
          <a:p>
            <a:pPr>
              <a:buClr>
                <a:schemeClr val="tx1"/>
              </a:buClr>
              <a:buFont typeface="Wingdings" pitchFamily="2" charset="2"/>
              <a:buNone/>
            </a:pPr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Место захоронения: Волгоград. Мамаев Курган</a:t>
            </a:r>
            <a:endParaRPr lang="ru-RU" sz="2400" dirty="0" smtClean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857488" y="142852"/>
            <a:ext cx="5857916" cy="1214446"/>
          </a:xfrm>
        </p:spPr>
        <p:txBody>
          <a:bodyPr>
            <a:normAutofit fontScale="90000"/>
          </a:bodyPr>
          <a:lstStyle/>
          <a:p>
            <a:r>
              <a:rPr lang="ru-RU" sz="3100" b="1" dirty="0" smtClean="0">
                <a:latin typeface="Times New Roman" pitchFamily="18" charset="0"/>
                <a:cs typeface="Times New Roman" pitchFamily="18" charset="0"/>
              </a:rPr>
              <a:t>Комарова (</a:t>
            </a:r>
            <a:r>
              <a:rPr lang="ru-RU" sz="3100" b="1" dirty="0" err="1" smtClean="0">
                <a:latin typeface="Times New Roman" pitchFamily="18" charset="0"/>
                <a:cs typeface="Times New Roman" pitchFamily="18" charset="0"/>
              </a:rPr>
              <a:t>Белошейкина</a:t>
            </a:r>
            <a:r>
              <a:rPr lang="ru-RU" sz="3100" b="1" dirty="0" smtClean="0">
                <a:latin typeface="Times New Roman" pitchFamily="18" charset="0"/>
                <a:cs typeface="Times New Roman" pitchFamily="18" charset="0"/>
              </a:rPr>
              <a:t>) </a:t>
            </a:r>
            <a:br>
              <a:rPr lang="ru-RU" sz="31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ru-RU" sz="3100" b="1" dirty="0" smtClean="0">
                <a:latin typeface="Times New Roman" pitchFamily="18" charset="0"/>
                <a:cs typeface="Times New Roman" pitchFamily="18" charset="0"/>
              </a:rPr>
              <a:t>Таисия Федоровна </a:t>
            </a:r>
            <a:br>
              <a:rPr lang="ru-RU" sz="31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ru-RU" sz="2400" dirty="0" smtClean="0"/>
              <a:t>01.10.1920 г.р.</a:t>
            </a:r>
            <a:endParaRPr lang="ru-RU" sz="2400" dirty="0"/>
          </a:p>
        </p:txBody>
      </p:sp>
      <p:pic>
        <p:nvPicPr>
          <p:cNvPr id="43010" name="Picture 2" descr="D:\Участники ВОВ -наши земляки\Комарова Таисья Федоровна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0420" y="116632"/>
            <a:ext cx="2140779" cy="3600400"/>
          </a:xfrm>
          <a:prstGeom prst="rect">
            <a:avLst/>
          </a:prstGeom>
          <a:noFill/>
        </p:spPr>
      </p:pic>
      <p:pic>
        <p:nvPicPr>
          <p:cNvPr id="4710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773" t="8134" r="29722" b="12103"/>
          <a:stretch/>
        </p:blipFill>
        <p:spPr bwMode="auto">
          <a:xfrm>
            <a:off x="307792" y="3900949"/>
            <a:ext cx="2686033" cy="2768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Заголовок 1"/>
          <p:cNvSpPr txBox="1">
            <a:spLocks/>
          </p:cNvSpPr>
          <p:nvPr/>
        </p:nvSpPr>
        <p:spPr>
          <a:xfrm>
            <a:off x="2928926" y="1785926"/>
            <a:ext cx="5929354" cy="43924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2300" dirty="0" smtClean="0">
                <a:latin typeface="Times New Roman" pitchFamily="18" charset="0"/>
                <a:cs typeface="Times New Roman" pitchFamily="18" charset="0"/>
              </a:rPr>
              <a:t>Трудовую деятельность начала в 18 лет , учителем начальной школы  Белоярского района. </a:t>
            </a:r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В 1942 г. ушла на фронт добровольцем. Служила в роте связи, телеграфисткой, в звании младшего сержанта (отделение состояло из 18 девушек связисток). Участвовала в освобождении Карелии, Польши. </a:t>
            </a:r>
            <a:r>
              <a:rPr lang="ru-RU" sz="2400" b="1" dirty="0" smtClean="0">
                <a:latin typeface="Times New Roman" pitchFamily="18" charset="0"/>
                <a:cs typeface="Times New Roman" pitchFamily="18" charset="0"/>
              </a:rPr>
              <a:t>Награждена </a:t>
            </a:r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медалью «За боевые заслуги», юбилейными медалями. </a:t>
            </a:r>
          </a:p>
          <a:p>
            <a:pPr algn="l"/>
            <a:r>
              <a:rPr lang="ru-RU" sz="2400" i="1" dirty="0" smtClean="0">
                <a:latin typeface="Times New Roman" pitchFamily="18" charset="0"/>
                <a:cs typeface="Times New Roman" pitchFamily="18" charset="0"/>
              </a:rPr>
              <a:t>В нашем музее хранится материал с её воспоминаниями о войне, предоставленные её дочерью Комаровой (девичья фамилия)Раисой Геннадьевной.</a:t>
            </a:r>
            <a:endParaRPr lang="ru-RU" sz="2400" i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 descr="Королёв Василий Макарович 1922 г.р., с.Кочневское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782206" cy="6858000"/>
          </a:xfrm>
          <a:prstGeom prst="rect">
            <a:avLst/>
          </a:prstGeom>
        </p:spPr>
      </p:pic>
      <p:sp>
        <p:nvSpPr>
          <p:cNvPr id="59393" name="Rectangle 1"/>
          <p:cNvSpPr>
            <a:spLocks noChangeArrowheads="1"/>
          </p:cNvSpPr>
          <p:nvPr/>
        </p:nvSpPr>
        <p:spPr bwMode="auto">
          <a:xfrm>
            <a:off x="4786314" y="214290"/>
            <a:ext cx="4357686" cy="61247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Королёв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Василий </a:t>
            </a:r>
            <a:r>
              <a:rPr kumimoji="0" lang="ru-RU" sz="28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Макарович</a:t>
            </a:r>
            <a:endParaRPr kumimoji="0" lang="ru-RU" sz="24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в1922 г. в </a:t>
            </a:r>
            <a:r>
              <a:rPr kumimoji="0" lang="ru-RU" sz="2400" b="0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Кочнево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С 1941-</a:t>
            </a:r>
            <a:r>
              <a:rPr kumimoji="0" lang="ru-RU" sz="2400" b="0" i="0" u="none" strike="noStrike" cap="none" normalizeH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46 гг. находился в рядах Красной армии, служил на Дальнем Востоке.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После возращения из армии работает в родной школе,</a:t>
            </a:r>
            <a:r>
              <a:rPr kumimoji="0" lang="ru-RU" sz="2400" b="0" i="0" u="none" strike="noStrike" cap="none" normalizeH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проработав в общей сложности 31 год.</a:t>
            </a:r>
            <a:r>
              <a:rPr kumimoji="0" lang="ru-RU" sz="2400" b="1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1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Награждён 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боевой медалью «За победу над Японией», юбилейными медалями, а также</a:t>
            </a:r>
            <a:r>
              <a:rPr kumimoji="0" lang="ru-RU" sz="2400" b="0" i="0" u="none" strike="noStrike" cap="none" normalizeH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почётными грамотами в период многолетней трудовой деятельности. </a:t>
            </a:r>
            <a:endParaRPr kumimoji="0" lang="ru-RU" sz="24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 descr="D:\Участники ВОВ -наши земляки\Королев Михаил Прохорович (2)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"/>
            <a:ext cx="4214810" cy="6963599"/>
          </a:xfrm>
          <a:prstGeom prst="rect">
            <a:avLst/>
          </a:prstGeom>
          <a:noFill/>
        </p:spPr>
      </p:pic>
      <p:sp>
        <p:nvSpPr>
          <p:cNvPr id="58369" name="Rectangle 1"/>
          <p:cNvSpPr>
            <a:spLocks noChangeArrowheads="1"/>
          </p:cNvSpPr>
          <p:nvPr/>
        </p:nvSpPr>
        <p:spPr bwMode="auto">
          <a:xfrm>
            <a:off x="4214810" y="0"/>
            <a:ext cx="4929190" cy="68326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Королев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Михаил Прохорович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1919 1996 гг.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1939 г. был призван в армию на Дальний Восток. Был командиром орудийного расчета. </a:t>
            </a:r>
            <a:r>
              <a:rPr kumimoji="0" lang="ru-RU" sz="2800" b="0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Участво-вал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в войне с Японией, в </a:t>
            </a:r>
            <a:r>
              <a:rPr kumimoji="0" lang="ru-RU" sz="2800" b="0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осво-бождении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Северо-Восточного Китая. Демобилизовался в сентябре 1946 г. </a:t>
            </a:r>
            <a:r>
              <a:rPr kumimoji="0" lang="ru-RU" sz="2800" b="1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Награждён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медалями: «За отвагу», «За победу над Японией», юбилейными медалями Вооружённых сил СССР и победы в ВОВ. </a:t>
            </a:r>
            <a:endParaRPr kumimoji="0" lang="ru-RU" sz="28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ru-RU" sz="18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2" descr="D:\Участники ВОВ -наши земляки\Королёв Николай Прохорович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000496" cy="6927688"/>
          </a:xfrm>
          <a:prstGeom prst="rect">
            <a:avLst/>
          </a:prstGeom>
          <a:noFill/>
        </p:spPr>
      </p:pic>
      <p:sp>
        <p:nvSpPr>
          <p:cNvPr id="4" name="Прямоугольник 3"/>
          <p:cNvSpPr/>
          <p:nvPr/>
        </p:nvSpPr>
        <p:spPr>
          <a:xfrm>
            <a:off x="4071934" y="0"/>
            <a:ext cx="5072066" cy="75405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Королев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Николай Прохорович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i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1923 -1999 гг.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Призван в действующую армию в 1942 г.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Прошёл с боями от Москвы до Берлина. Воевал на Курской дуге. Был ранен, лечился в госпитале. Вернулся домой в 1946 г.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i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Имеет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боевые награды:</a:t>
            </a:r>
            <a:r>
              <a:rPr lang="ru-RU" sz="2800" b="1" dirty="0" smtClean="0">
                <a:solidFill>
                  <a:srgbClr val="FF0000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орден «Красной Звезды», 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медали «За победу над Германией», «За отвагу», юбилейными медалями Вооружённых сил СССР и победы в ВОВ.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ru-RU" sz="8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Picture 2" descr="D:\Участники ВОВ -наши земляки\Кочнев Александр Васильевич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"/>
            <a:ext cx="4143372" cy="6874231"/>
          </a:xfrm>
          <a:prstGeom prst="rect">
            <a:avLst/>
          </a:prstGeom>
          <a:noFill/>
        </p:spPr>
      </p:pic>
      <p:sp>
        <p:nvSpPr>
          <p:cNvPr id="4" name="Прямоугольник 3"/>
          <p:cNvSpPr/>
          <p:nvPr/>
        </p:nvSpPr>
        <p:spPr>
          <a:xfrm>
            <a:off x="4071934" y="0"/>
            <a:ext cx="5072066" cy="69865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Александр Васильевич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i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1924 -1984 гг.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Призван в действующую армию весной 1943 г. Участвовал в военных действиях в составе 1</a:t>
            </a:r>
            <a:r>
              <a:rPr lang="ru-RU" sz="2800" u="sng" baseline="300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го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ru-RU" sz="2800" dirty="0" err="1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Украин-ского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фронта, ос6обождая Украину, Польшу. Был трижды ранен, лечился в госпитале (г.Ереван). Вернулся домой в 1946 г.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i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</a:t>
            </a:r>
            <a:r>
              <a:rPr lang="ru-RU" sz="2800" b="1" dirty="0" smtClean="0">
                <a:solidFill>
                  <a:srgbClr val="FF0000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орденом «Отечественной воины» II степени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, медалями «За отвагу» «За боевые заслуги», юбилейными медалями.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рямоугольник 4"/>
          <p:cNvSpPr/>
          <p:nvPr/>
        </p:nvSpPr>
        <p:spPr>
          <a:xfrm>
            <a:off x="4143372" y="0"/>
            <a:ext cx="5000628" cy="69865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Александр Петрович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i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1923-1982 гг.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Призван в армию в 1942 г. Воевал в составе Западного фронта под Курском.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1942 г. под Брянском был ранен, лечился в госпитале.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1943 года был демобилизован как инвалид, вернулся домой. </a:t>
            </a:r>
            <a:r>
              <a:rPr lang="ru-RU" sz="2800" b="1" i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Награждён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ru-RU" sz="2800" b="1" dirty="0" smtClean="0">
                <a:solidFill>
                  <a:srgbClr val="FF0000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орденом Красной Звезды, 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медалью «За отвагу», юбилейными медалями Вооружённых сил СССР и победы в ВОВ. 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Рисунок 5" descr="Рисунок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380"/>
            <a:ext cx="4114286" cy="6847620"/>
          </a:xfrm>
          <a:prstGeom prst="rect">
            <a:avLst/>
          </a:prstGeom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2" descr="D:\Участники ВОВ -наши земляки\Кочнев Афанасий Иванвич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lum bright="20000" contrast="30000"/>
          </a:blip>
          <a:srcRect/>
          <a:stretch>
            <a:fillRect/>
          </a:stretch>
        </p:blipFill>
        <p:spPr bwMode="auto">
          <a:xfrm>
            <a:off x="357158" y="642918"/>
            <a:ext cx="3419355" cy="5500702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4" name="Прямоугольник 3"/>
          <p:cNvSpPr/>
          <p:nvPr/>
        </p:nvSpPr>
        <p:spPr>
          <a:xfrm>
            <a:off x="4500562" y="714356"/>
            <a:ext cx="4286280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Афанасий Иванович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в 1918 г.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феврале 1940 г. был призван в армию.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военных действиях участвовал на северном Кавказе (район Новороссийска).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Был ранен.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Погиб 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1943 г.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4716016" y="620688"/>
            <a:ext cx="3952528" cy="5688632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ru-RU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Кочнев Василий Сергеевич</a:t>
            </a:r>
          </a:p>
          <a:p>
            <a:pPr algn="l">
              <a:spcBef>
                <a:spcPts val="0"/>
              </a:spcBef>
            </a:pPr>
            <a:r>
              <a:rPr lang="ru-RU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1919 года рождения.</a:t>
            </a:r>
          </a:p>
          <a:p>
            <a:pPr algn="l">
              <a:spcBef>
                <a:spcPts val="0"/>
              </a:spcBef>
            </a:pPr>
            <a:r>
              <a:rPr lang="ru-RU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Был призван на срочную службу в 1940 г.</a:t>
            </a:r>
          </a:p>
          <a:p>
            <a:pPr algn="l">
              <a:spcBef>
                <a:spcPts val="0"/>
              </a:spcBef>
            </a:pPr>
            <a:r>
              <a:rPr lang="ru-RU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Служил на Дальнем Востоке в кавалерии до 1947 г.</a:t>
            </a:r>
          </a:p>
          <a:p>
            <a:pPr algn="l">
              <a:spcBef>
                <a:spcPts val="0"/>
              </a:spcBef>
            </a:pPr>
            <a:r>
              <a:rPr lang="ru-RU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Награжден</a:t>
            </a:r>
            <a:r>
              <a:rPr lang="ru-RU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медалью «За Победу над Японией»</a:t>
            </a:r>
          </a:p>
        </p:txBody>
      </p:sp>
      <p:pic>
        <p:nvPicPr>
          <p:cNvPr id="4710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788" r="2654"/>
          <a:stretch/>
        </p:blipFill>
        <p:spPr bwMode="auto">
          <a:xfrm>
            <a:off x="395536" y="637309"/>
            <a:ext cx="4065628" cy="56003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9812691"/>
      </p:ext>
    </p:extLst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Содержимое 3" descr="15. Кочнев Вас. Наум..bmp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4282" y="357165"/>
            <a:ext cx="4214842" cy="6447093"/>
          </a:xfrm>
        </p:spPr>
      </p:pic>
      <p:sp>
        <p:nvSpPr>
          <p:cNvPr id="5" name="Прямоугольник 4"/>
          <p:cNvSpPr/>
          <p:nvPr/>
        </p:nvSpPr>
        <p:spPr>
          <a:xfrm>
            <a:off x="4572000" y="1071546"/>
            <a:ext cx="435768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Кочнев</a:t>
            </a:r>
          </a:p>
          <a:p>
            <a:pPr algn="ctr"/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Василий </a:t>
            </a:r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Наумович</a:t>
            </a:r>
          </a:p>
          <a:p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1919 года рождения. </a:t>
            </a:r>
          </a:p>
          <a:p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Пошел </a:t>
            </a: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на фронт в 1943 г. Воевал на 1 Украинском фронте. Брал Киев и </a:t>
            </a: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Новомосковск.</a:t>
            </a:r>
            <a:endParaRPr lang="ru-RU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 descr="Кочнев Василий Лукич.bmp"/>
          <p:cNvPicPr>
            <a:picLocks noChangeAspect="1"/>
          </p:cNvPicPr>
          <p:nvPr/>
        </p:nvPicPr>
        <p:blipFill>
          <a:blip r:embed="rId2" cstate="print"/>
          <a:srcRect t="3125"/>
          <a:stretch>
            <a:fillRect/>
          </a:stretch>
        </p:blipFill>
        <p:spPr>
          <a:xfrm>
            <a:off x="0" y="0"/>
            <a:ext cx="5061346" cy="6643710"/>
          </a:xfrm>
          <a:prstGeom prst="rect">
            <a:avLst/>
          </a:prstGeom>
        </p:spPr>
      </p:pic>
      <p:sp>
        <p:nvSpPr>
          <p:cNvPr id="5" name="Подзаголовок 2"/>
          <p:cNvSpPr txBox="1">
            <a:spLocks/>
          </p:cNvSpPr>
          <p:nvPr/>
        </p:nvSpPr>
        <p:spPr>
          <a:xfrm>
            <a:off x="5143504" y="285728"/>
            <a:ext cx="3786214" cy="5715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Кочнев Василий Лукич</a:t>
            </a:r>
            <a:endParaRPr kumimoji="0" lang="ru-RU" sz="28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ru-RU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1909 года рождения, д. Ерзовка.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ru-RU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Дата и место призыва: 23.05.1941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ru-RU" sz="2800" dirty="0" err="1" smtClean="0">
                <a:latin typeface="Times New Roman" pitchFamily="18" charset="0"/>
                <a:cs typeface="Times New Roman" pitchFamily="18" charset="0"/>
              </a:rPr>
              <a:t>Камышловский</a:t>
            </a: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 РВК.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ru-RU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Пропал </a:t>
            </a:r>
            <a:r>
              <a:rPr kumimoji="0" lang="ru-RU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безвести</a:t>
            </a:r>
            <a:r>
              <a:rPr kumimoji="0" lang="ru-RU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октябрь 1941 г.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ru-RU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2" descr="D:\Участники ВОВ -наши земляки\Кочнев Григорий Захарович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4153437" cy="6858000"/>
          </a:xfrm>
          <a:prstGeom prst="rect">
            <a:avLst/>
          </a:prstGeom>
          <a:noFill/>
        </p:spPr>
      </p:pic>
      <p:sp>
        <p:nvSpPr>
          <p:cNvPr id="4" name="Прямоугольник 3"/>
          <p:cNvSpPr/>
          <p:nvPr/>
        </p:nvSpPr>
        <p:spPr>
          <a:xfrm>
            <a:off x="4500562" y="0"/>
            <a:ext cx="4643438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Григорий Захарович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i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1901-1983 гг.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Участник гражданской и Великой Отечественной войны. Воевал в составе Калининского и западного фронтов, командовал взводом.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Был ранен под Ржевом.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i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медалями: «За отвагу», «За победу над Германией»,  юбилейными медалями Вооруженных Сил СССР и победы в ВОВ.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2" descr="D:\Участники ВОВ -наши земляки\Кочнев Григорий Никитич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357686" cy="6875460"/>
          </a:xfrm>
          <a:prstGeom prst="rect">
            <a:avLst/>
          </a:prstGeom>
          <a:noFill/>
        </p:spPr>
      </p:pic>
      <p:sp>
        <p:nvSpPr>
          <p:cNvPr id="4" name="Прямоугольник 3"/>
          <p:cNvSpPr/>
          <p:nvPr/>
        </p:nvSpPr>
        <p:spPr>
          <a:xfrm>
            <a:off x="4357686" y="0"/>
            <a:ext cx="4786314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Григорий Никитич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i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1893-1977 гг.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Участник гражданской и Великой Отечественной войн. Все четыре года войны находился в действующей армии. Вернулся домой в конце 1945 г.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i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Награждён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ru-RU" sz="2800" b="1" dirty="0" smtClean="0">
                <a:solidFill>
                  <a:srgbClr val="FF0000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орденом «Красной Звезды», 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медалями «За победу над Германией», юбилейными медалями Вооружённых сил СССР и победы в ВОВ.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2" descr="D:\Участники ВОВ -наши земляки\Кочнев Данил Андреевич (2)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541108" cy="6858000"/>
          </a:xfrm>
          <a:prstGeom prst="rect">
            <a:avLst/>
          </a:prstGeom>
          <a:noFill/>
        </p:spPr>
      </p:pic>
      <p:sp>
        <p:nvSpPr>
          <p:cNvPr id="50177" name="Rectangle 1"/>
          <p:cNvSpPr>
            <a:spLocks noChangeArrowheads="1"/>
          </p:cNvSpPr>
          <p:nvPr/>
        </p:nvSpPr>
        <p:spPr bwMode="auto">
          <a:xfrm>
            <a:off x="4500562" y="0"/>
            <a:ext cx="4643438" cy="69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Данил Андреевич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в 1922 г. В декабре 1941 г. был призван в </a:t>
            </a:r>
            <a:r>
              <a:rPr kumimoji="0" lang="ru-RU" sz="2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действу-ющую</a:t>
            </a:r>
            <a:r>
              <a:rPr kumimoji="0" lang="ru-RU" sz="2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армию,  воевал в </a:t>
            </a:r>
            <a:r>
              <a:rPr kumimoji="0" lang="ru-RU" sz="2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соста-ве</a:t>
            </a:r>
            <a:r>
              <a:rPr kumimoji="0" lang="ru-RU" sz="2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1 </a:t>
            </a:r>
            <a:r>
              <a:rPr kumimoji="0" lang="ru-RU" sz="2600" b="0" i="0" u="sng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го</a:t>
            </a:r>
            <a:r>
              <a:rPr kumimoji="0" lang="ru-RU" sz="2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и 2 </a:t>
            </a:r>
            <a:r>
              <a:rPr kumimoji="0" lang="ru-RU" sz="2600" b="0" i="0" u="sng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го</a:t>
            </a:r>
            <a:r>
              <a:rPr kumimoji="0" lang="ru-RU" sz="2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Украинских фронтов. Принимал участие в освобождении Белоруссии, Украины, Польши, в штурме Берлина. Вернулся домой в декабре 1945 г. Имел ранения.  </a:t>
            </a:r>
            <a:r>
              <a:rPr kumimoji="0" lang="ru-RU" sz="26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</a:t>
            </a:r>
            <a:r>
              <a:rPr kumimoji="0" lang="ru-RU" sz="2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медалями: «За отвагу», «За боевые заслуги», «За взятие Варшавы», «За взятие Берлина», «За победу над Германией», юбилейными медалями. </a:t>
            </a:r>
            <a:endParaRPr kumimoji="0" lang="ru-RU" sz="2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2" descr="D:\Участники ВОВ -наши земляки\Кочнев Дмитрий Егорович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4603315" cy="6858000"/>
          </a:xfrm>
          <a:prstGeom prst="rect">
            <a:avLst/>
          </a:prstGeom>
          <a:noFill/>
        </p:spPr>
      </p:pic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4572000" y="0"/>
            <a:ext cx="4572000" cy="56938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Дмитрий Егорович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1920-1992 гг.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Был призван в армию 1939 г. Участник военных действий с начала Великой Отечественной войны по 1942 г.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результате ранения вернулся домой.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Инвалид войны.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800" b="1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Награждён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боевыми и юбилейными медалями. 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28596" y="5429264"/>
            <a:ext cx="8229600" cy="500066"/>
          </a:xfrm>
        </p:spPr>
        <p:txBody>
          <a:bodyPr>
            <a:normAutofit fontScale="90000"/>
          </a:bodyPr>
          <a:lstStyle/>
          <a:p>
            <a:r>
              <a:rPr lang="ru-RU" dirty="0" smtClean="0"/>
              <a:t> </a:t>
            </a:r>
            <a:endParaRPr lang="ru-RU" dirty="0"/>
          </a:p>
        </p:txBody>
      </p:sp>
      <p:pic>
        <p:nvPicPr>
          <p:cNvPr id="53250" name="Picture 2" descr="D:\Участники ВОВ -наши земляки\Кочнев Дмитрий Ильич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453246" cy="6858000"/>
          </a:xfrm>
          <a:prstGeom prst="rect">
            <a:avLst/>
          </a:prstGeom>
          <a:noFill/>
        </p:spPr>
      </p:pic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4500562" y="117693"/>
            <a:ext cx="4643438" cy="6740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</a:t>
            </a:r>
            <a:endParaRPr kumimoji="0" lang="ru-RU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Дмитрий Ильич</a:t>
            </a:r>
            <a:endParaRPr kumimoji="0" lang="ru-RU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1913-1977 гг.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Участник войны с Финляндией в 1939-40 гг. В связи с началом войны был призван в действующую армию (июль 1941г.). Участвовал в боях под Курском, в освобождении Украины, ряда зарубежных стран Европы. Был ранен. Вернулся домой в 1946 году.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Награждён 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орденом «Красной Звезды,» 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медалями «За победу над Германией», «За отвагу», юбилейными медалями Вооружённых сил СССР и победы в ВОВ</a:t>
            </a:r>
            <a:endParaRPr kumimoji="0" lang="ru-RU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D:\Участники ВОВ -наши земляки\Кочнев Иван Максимович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4437315" cy="6858000"/>
          </a:xfrm>
          <a:prstGeom prst="rect">
            <a:avLst/>
          </a:prstGeom>
          <a:noFill/>
        </p:spPr>
      </p:pic>
      <p:sp>
        <p:nvSpPr>
          <p:cNvPr id="47105" name="Rectangle 1"/>
          <p:cNvSpPr>
            <a:spLocks noChangeArrowheads="1"/>
          </p:cNvSpPr>
          <p:nvPr/>
        </p:nvSpPr>
        <p:spPr bwMode="auto">
          <a:xfrm>
            <a:off x="4429124" y="0"/>
            <a:ext cx="4714876" cy="655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Иван Максимович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1921-1998 гг.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сентябре 1940 г.был призван в действующую армию на Дальний Восток. Демобилизован в январе 1947 г. Принимал участие в военных действиях с Японией.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8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медалью «За победу над Японией», юбилейными медалями Вооруженных Сил СССР и победы в ВОВ.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6082" name="Object 2"/>
          <p:cNvGraphicFramePr>
            <a:graphicFrameLocks noChangeAspect="1"/>
          </p:cNvGraphicFramePr>
          <p:nvPr/>
        </p:nvGraphicFramePr>
        <p:xfrm flipV="1">
          <a:off x="-1500230" y="7143776"/>
          <a:ext cx="1906325" cy="1429578"/>
        </p:xfrm>
        <a:graphic>
          <a:graphicData uri="http://schemas.openxmlformats.org/presentationml/2006/ole">
            <p:oleObj spid="_x0000_s46100" name="Презентация" r:id="rId3" imgW="4570501" imgH="3427618" progId="PowerPoint.Show.8">
              <p:embed/>
            </p:oleObj>
          </a:graphicData>
        </a:graphic>
      </p:graphicFrame>
      <p:pic>
        <p:nvPicPr>
          <p:cNvPr id="55298" name="Picture 2" descr="D:\Участники ВОВ -наши земляки\Кочнев Константин Петрович.bmp"/>
          <p:cNvPicPr>
            <a:picLocks noChangeAspect="1" noChangeArrowheads="1"/>
          </p:cNvPicPr>
          <p:nvPr/>
        </p:nvPicPr>
        <p:blipFill>
          <a:blip r:embed="rId4">
            <a:duotone>
              <a:prstClr val="black"/>
              <a:srgbClr val="D9C3A5">
                <a:tint val="50000"/>
                <a:satMod val="180000"/>
              </a:srgbClr>
            </a:duotone>
          </a:blip>
          <a:srcRect/>
          <a:stretch>
            <a:fillRect/>
          </a:stretch>
        </p:blipFill>
        <p:spPr bwMode="auto">
          <a:xfrm>
            <a:off x="500034" y="571480"/>
            <a:ext cx="4012256" cy="5857892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4714876" y="2000240"/>
            <a:ext cx="4429124" cy="18158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Константин Петрович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1906 г.р., с </a:t>
            </a:r>
            <a:r>
              <a:rPr kumimoji="0" lang="ru-RU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Кочневское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. 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Погиб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в 1942 г.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2" name="Picture 2" descr="D:\Участники ВОВ -наши земляки\Кочнев Михаил Захарович_+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4373725" cy="6858000"/>
          </a:xfrm>
          <a:prstGeom prst="rect">
            <a:avLst/>
          </a:prstGeom>
          <a:noFill/>
        </p:spPr>
      </p:pic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4500562" y="0"/>
            <a:ext cx="4643438" cy="61247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Михаил Захарович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1918-2001 гг.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Воевал в составе Центрального, затем 2 </a:t>
            </a:r>
            <a:r>
              <a:rPr kumimoji="0" lang="ru-RU" sz="2800" b="0" i="0" u="sng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го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Прибалтийского фронтов- разведчиком.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8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орденом «Красной Звезды», 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медалью «За победу над Германией»,  юбилейными медалями Советских Вооруженных Сил и победы в Великой Отечественной войне.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46" name="Picture 2" descr="D:\Участники ВОВ -наши земляки\Кочнев Михаил Максимович_+.bmp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-2"/>
            <a:ext cx="4214810" cy="6893927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4357686" y="1285860"/>
            <a:ext cx="4572000" cy="35394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Михаил Максимович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384300" algn="l"/>
              </a:tabLst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в 19… году. В действующую армию 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призван в 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1941 г.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384300" algn="l"/>
              </a:tabLst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Воевал на Западном фронте. Был в плену. Освобождён в 1945 году.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4572000" y="0"/>
            <a:ext cx="4572000" cy="6986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Михаил Михайлович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в 1921 г. Летом 1941 г. был призван в действующую армию, на Западный фронт. </a:t>
            </a:r>
            <a:r>
              <a:rPr kumimoji="0" lang="ru-RU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Участво-вал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в битве под Москвой, в освобождении западных областей СССР.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Демобилизовался летом 1946 года. Вернулся домой. </a:t>
            </a:r>
            <a:r>
              <a:rPr kumimoji="0" lang="ru-RU" sz="28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медалями: «За отвагу», «За победу над Германией», юбилейными медалями Вооруженных Сил СССР и победы в ВОВ. 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5105" name="Picture 1" descr="Кочнев Михаил Михайлович-1, с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572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394" name="Picture 2" descr="D:\Участники ВОВ -наши земляки\Кочнев Михаил Павлович.bmp"/>
          <p:cNvPicPr>
            <a:picLocks noChangeAspect="1" noChangeArrowheads="1"/>
          </p:cNvPicPr>
          <p:nvPr/>
        </p:nvPicPr>
        <p:blipFill>
          <a:blip r:embed="rId2">
            <a:lum bright="10000"/>
          </a:blip>
          <a:srcRect/>
          <a:stretch>
            <a:fillRect/>
          </a:stretch>
        </p:blipFill>
        <p:spPr bwMode="auto">
          <a:xfrm>
            <a:off x="0" y="0"/>
            <a:ext cx="4731554" cy="6858000"/>
          </a:xfrm>
          <a:prstGeom prst="rect">
            <a:avLst/>
          </a:prstGeom>
          <a:noFill/>
        </p:spPr>
      </p:pic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4786314" y="857232"/>
            <a:ext cx="4143404" cy="52629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Михаил Павлович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Закончил войну в звании капитана.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84300" algn="l"/>
              </a:tabLst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ru-RU" sz="28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Награждён 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орденом «Красной звезды», 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медалями «За отвагу», «За боевые заслуги», «За победу над Германией», юбилейными медалями Вооружённых сил СССР и победы в ВОВ.  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18" name="Picture 2" descr="D:\Участники ВОВ -наши земляки\Кочнев Михаил Яковлевич_первый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296978" cy="6858000"/>
          </a:xfrm>
          <a:prstGeom prst="rect">
            <a:avLst/>
          </a:prstGeom>
          <a:noFill/>
        </p:spPr>
      </p:pic>
      <p:sp>
        <p:nvSpPr>
          <p:cNvPr id="173057" name="Rectangle 1"/>
          <p:cNvSpPr>
            <a:spLocks noChangeArrowheads="1"/>
          </p:cNvSpPr>
          <p:nvPr/>
        </p:nvSpPr>
        <p:spPr bwMode="auto">
          <a:xfrm>
            <a:off x="4286248" y="0"/>
            <a:ext cx="4857752" cy="6986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Михаил Яковлевич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1903-1987 гг.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армию призван в 1941 г. Служил связистом под Сталинградом, Харьковом. Был ранен, лечился в госпитале. После лечения направлен на Дальний Восток. Принял участие в войне с Японией.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Награждён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медалями: «За отвагу», «За победу над Германией», «За победу над Японией», юбилейными медалями Вооружённых сил СССР и победы ВОВ. 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2" name="Picture 2" descr="D:\Участники ВОВ -наши земляки\Кочнев Никита Тимофеевич.bmp"/>
          <p:cNvPicPr>
            <a:picLocks noChangeAspect="1" noChangeArrowheads="1"/>
          </p:cNvPicPr>
          <p:nvPr/>
        </p:nvPicPr>
        <p:blipFill>
          <a:blip r:embed="rId2"/>
          <a:srcRect b="3125"/>
          <a:stretch>
            <a:fillRect/>
          </a:stretch>
        </p:blipFill>
        <p:spPr bwMode="auto">
          <a:xfrm>
            <a:off x="-1" y="0"/>
            <a:ext cx="5029959" cy="6858000"/>
          </a:xfrm>
          <a:prstGeom prst="rect">
            <a:avLst/>
          </a:prstGeom>
          <a:noFill/>
        </p:spPr>
      </p:pic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5072066" y="0"/>
            <a:ext cx="3214678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 Никита Тимофеевич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1903 г.р., д.Ерзовка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0161" name="Rectangle 1"/>
          <p:cNvSpPr>
            <a:spLocks noChangeArrowheads="1"/>
          </p:cNvSpPr>
          <p:nvPr/>
        </p:nvSpPr>
        <p:spPr bwMode="auto">
          <a:xfrm>
            <a:off x="5214942" y="1428736"/>
            <a:ext cx="3571900" cy="403187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600" b="1" i="0" u="none" strike="noStrike" cap="none" normalizeH="0" baseline="0" dirty="0" smtClean="0">
                <a:ln>
                  <a:noFill/>
                </a:ln>
                <a:solidFill>
                  <a:srgbClr val="4E5154"/>
                </a:solidFill>
                <a:effectLst/>
                <a:latin typeface="inherit"/>
                <a:ea typeface="Times New Roman" pitchFamily="18" charset="0"/>
                <a:cs typeface="Helvetica"/>
              </a:rPr>
              <a:t>Дата рождения:</a:t>
            </a:r>
            <a:r>
              <a:rPr kumimoji="0" lang="ru-RU" sz="1600" b="0" i="0" u="none" strike="noStrike" cap="none" normalizeH="0" baseline="0" dirty="0" smtClean="0">
                <a:ln>
                  <a:noFill/>
                </a:ln>
                <a:solidFill>
                  <a:srgbClr val="4E5154"/>
                </a:solidFill>
                <a:effectLst/>
                <a:latin typeface="inherit"/>
                <a:ea typeface="Times New Roman" pitchFamily="18" charset="0"/>
                <a:cs typeface="Helvetica"/>
              </a:rPr>
              <a:t> __.__.1903</a:t>
            </a:r>
            <a:endParaRPr kumimoji="0" lang="ru-RU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600" b="1" i="0" u="none" strike="noStrike" cap="none" normalizeH="0" baseline="0" dirty="0" smtClean="0">
                <a:ln>
                  <a:noFill/>
                </a:ln>
                <a:solidFill>
                  <a:srgbClr val="4E5154"/>
                </a:solidFill>
                <a:effectLst/>
                <a:latin typeface="inherit"/>
                <a:ea typeface="Times New Roman" pitchFamily="18" charset="0"/>
                <a:cs typeface="Helvetica"/>
              </a:rPr>
              <a:t>Место рождения:</a:t>
            </a:r>
            <a:r>
              <a:rPr kumimoji="0" lang="ru-RU" sz="1600" b="0" i="0" u="none" strike="noStrike" cap="none" normalizeH="0" baseline="0" dirty="0" smtClean="0">
                <a:ln>
                  <a:noFill/>
                </a:ln>
                <a:solidFill>
                  <a:srgbClr val="4E5154"/>
                </a:solidFill>
                <a:effectLst/>
                <a:latin typeface="inherit"/>
                <a:ea typeface="Times New Roman" pitchFamily="18" charset="0"/>
                <a:cs typeface="Helvetica"/>
              </a:rPr>
              <a:t> Свердловская обл., </a:t>
            </a:r>
            <a:r>
              <a:rPr kumimoji="0" lang="ru-RU" sz="1600" b="0" i="0" u="none" strike="noStrike" cap="none" normalizeH="0" baseline="0" dirty="0" err="1" smtClean="0">
                <a:ln>
                  <a:noFill/>
                </a:ln>
                <a:solidFill>
                  <a:srgbClr val="4E5154"/>
                </a:solidFill>
                <a:effectLst/>
                <a:latin typeface="inherit"/>
                <a:ea typeface="Times New Roman" pitchFamily="18" charset="0"/>
                <a:cs typeface="Helvetica"/>
              </a:rPr>
              <a:t>Камышловский</a:t>
            </a:r>
            <a:r>
              <a:rPr kumimoji="0" lang="ru-RU" sz="1600" b="0" i="0" u="none" strike="noStrike" cap="none" normalizeH="0" baseline="0" dirty="0" smtClean="0">
                <a:ln>
                  <a:noFill/>
                </a:ln>
                <a:solidFill>
                  <a:srgbClr val="4E5154"/>
                </a:solidFill>
                <a:effectLst/>
                <a:latin typeface="inherit"/>
                <a:ea typeface="Times New Roman" pitchFamily="18" charset="0"/>
                <a:cs typeface="Helvetica"/>
              </a:rPr>
              <a:t> р-н, д. Ерзовка</a:t>
            </a:r>
            <a:endParaRPr kumimoji="0" lang="ru-RU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600" b="1" i="0" u="none" strike="noStrike" cap="none" normalizeH="0" baseline="0" dirty="0" smtClean="0">
                <a:ln>
                  <a:noFill/>
                </a:ln>
                <a:solidFill>
                  <a:srgbClr val="4E5154"/>
                </a:solidFill>
                <a:effectLst/>
                <a:latin typeface="inherit"/>
                <a:ea typeface="Times New Roman" pitchFamily="18" charset="0"/>
                <a:cs typeface="Helvetica"/>
              </a:rPr>
              <a:t>Дата и место призыва:</a:t>
            </a:r>
            <a:r>
              <a:rPr kumimoji="0" lang="ru-RU" sz="1600" b="0" i="0" u="none" strike="noStrike" cap="none" normalizeH="0" baseline="0" dirty="0" smtClean="0">
                <a:ln>
                  <a:noFill/>
                </a:ln>
                <a:solidFill>
                  <a:srgbClr val="4E5154"/>
                </a:solidFill>
                <a:effectLst/>
                <a:latin typeface="inherit"/>
                <a:ea typeface="Times New Roman" pitchFamily="18" charset="0"/>
                <a:cs typeface="Helvetica"/>
              </a:rPr>
              <a:t> 16.03.1943 </a:t>
            </a:r>
            <a:r>
              <a:rPr kumimoji="0" lang="ru-RU" sz="1600" b="0" i="0" u="none" strike="noStrike" cap="none" normalizeH="0" baseline="0" dirty="0" err="1" smtClean="0">
                <a:ln>
                  <a:noFill/>
                </a:ln>
                <a:solidFill>
                  <a:srgbClr val="4E5154"/>
                </a:solidFill>
                <a:effectLst/>
                <a:latin typeface="inherit"/>
                <a:ea typeface="Times New Roman" pitchFamily="18" charset="0"/>
                <a:cs typeface="Helvetica"/>
              </a:rPr>
              <a:t>Камышловский</a:t>
            </a:r>
            <a:r>
              <a:rPr kumimoji="0" lang="ru-RU" sz="1600" b="0" i="0" u="none" strike="noStrike" cap="none" normalizeH="0" baseline="0" dirty="0" smtClean="0">
                <a:ln>
                  <a:noFill/>
                </a:ln>
                <a:solidFill>
                  <a:srgbClr val="4E5154"/>
                </a:solidFill>
                <a:effectLst/>
                <a:latin typeface="inherit"/>
                <a:ea typeface="Times New Roman" pitchFamily="18" charset="0"/>
                <a:cs typeface="Helvetica"/>
              </a:rPr>
              <a:t> РВК, Свердловская обл., </a:t>
            </a:r>
            <a:r>
              <a:rPr kumimoji="0" lang="ru-RU" sz="1600" b="0" i="0" u="none" strike="noStrike" cap="none" normalizeH="0" baseline="0" dirty="0" err="1" smtClean="0">
                <a:ln>
                  <a:noFill/>
                </a:ln>
                <a:solidFill>
                  <a:srgbClr val="4E5154"/>
                </a:solidFill>
                <a:effectLst/>
                <a:latin typeface="inherit"/>
                <a:ea typeface="Times New Roman" pitchFamily="18" charset="0"/>
                <a:cs typeface="Helvetica"/>
              </a:rPr>
              <a:t>Камышловский</a:t>
            </a:r>
            <a:r>
              <a:rPr kumimoji="0" lang="ru-RU" sz="1600" b="0" i="0" u="none" strike="noStrike" cap="none" normalizeH="0" baseline="0" dirty="0" smtClean="0">
                <a:ln>
                  <a:noFill/>
                </a:ln>
                <a:solidFill>
                  <a:srgbClr val="4E5154"/>
                </a:solidFill>
                <a:effectLst/>
                <a:latin typeface="inherit"/>
                <a:ea typeface="Times New Roman" pitchFamily="18" charset="0"/>
                <a:cs typeface="Helvetica"/>
              </a:rPr>
              <a:t> р-н</a:t>
            </a:r>
            <a:endParaRPr kumimoji="0" lang="ru-RU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600" b="1" i="0" u="none" strike="noStrike" cap="none" normalizeH="0" baseline="0" dirty="0" smtClean="0">
                <a:ln>
                  <a:noFill/>
                </a:ln>
                <a:solidFill>
                  <a:srgbClr val="4E5154"/>
                </a:solidFill>
                <a:effectLst/>
                <a:latin typeface="inherit"/>
                <a:ea typeface="Times New Roman" pitchFamily="18" charset="0"/>
                <a:cs typeface="Helvetica"/>
              </a:rPr>
              <a:t>Воинское звание:</a:t>
            </a:r>
            <a:r>
              <a:rPr kumimoji="0" lang="ru-RU" sz="1600" b="0" i="0" u="none" strike="noStrike" cap="none" normalizeH="0" baseline="0" dirty="0" smtClean="0">
                <a:ln>
                  <a:noFill/>
                </a:ln>
                <a:solidFill>
                  <a:srgbClr val="4E5154"/>
                </a:solidFill>
                <a:effectLst/>
                <a:latin typeface="inherit"/>
                <a:ea typeface="Times New Roman" pitchFamily="18" charset="0"/>
                <a:cs typeface="Helvetica"/>
              </a:rPr>
              <a:t> красноармеец</a:t>
            </a:r>
            <a:endParaRPr kumimoji="0" lang="ru-RU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600" b="1" i="0" u="none" strike="noStrike" cap="none" normalizeH="0" baseline="0" dirty="0" smtClean="0">
                <a:ln>
                  <a:noFill/>
                </a:ln>
                <a:solidFill>
                  <a:srgbClr val="4E5154"/>
                </a:solidFill>
                <a:effectLst/>
                <a:latin typeface="inherit"/>
                <a:ea typeface="Times New Roman" pitchFamily="18" charset="0"/>
                <a:cs typeface="Helvetica"/>
              </a:rPr>
              <a:t>Последнее место службы:</a:t>
            </a:r>
            <a:r>
              <a:rPr kumimoji="0" lang="ru-RU" sz="1600" b="0" i="0" u="none" strike="noStrike" cap="none" normalizeH="0" baseline="0" dirty="0" smtClean="0">
                <a:ln>
                  <a:noFill/>
                </a:ln>
                <a:solidFill>
                  <a:srgbClr val="4E5154"/>
                </a:solidFill>
                <a:effectLst/>
                <a:latin typeface="inherit"/>
                <a:ea typeface="Times New Roman" pitchFamily="18" charset="0"/>
                <a:cs typeface="Helvetica"/>
              </a:rPr>
              <a:t> 141 </a:t>
            </a:r>
            <a:r>
              <a:rPr kumimoji="0" lang="ru-RU" sz="1600" b="0" i="0" u="none" strike="noStrike" cap="none" normalizeH="0" baseline="0" dirty="0" err="1" smtClean="0">
                <a:ln>
                  <a:noFill/>
                </a:ln>
                <a:solidFill>
                  <a:srgbClr val="4E5154"/>
                </a:solidFill>
                <a:effectLst/>
                <a:latin typeface="inherit"/>
                <a:ea typeface="Times New Roman" pitchFamily="18" charset="0"/>
                <a:cs typeface="Helvetica"/>
              </a:rPr>
              <a:t>зсп</a:t>
            </a:r>
            <a:endParaRPr kumimoji="0" lang="ru-RU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600" b="1" i="0" u="none" strike="noStrike" cap="none" normalizeH="0" baseline="0" dirty="0" smtClean="0">
                <a:ln>
                  <a:noFill/>
                </a:ln>
                <a:solidFill>
                  <a:srgbClr val="4E5154"/>
                </a:solidFill>
                <a:effectLst/>
                <a:latin typeface="inherit"/>
                <a:ea typeface="Times New Roman" pitchFamily="18" charset="0"/>
                <a:cs typeface="Helvetica"/>
              </a:rPr>
              <a:t>Военно-пересыльный пункт:</a:t>
            </a:r>
            <a:r>
              <a:rPr kumimoji="0" lang="ru-RU" sz="1600" b="0" i="0" u="none" strike="noStrike" cap="none" normalizeH="0" baseline="0" dirty="0" smtClean="0">
                <a:ln>
                  <a:noFill/>
                </a:ln>
                <a:solidFill>
                  <a:srgbClr val="4E5154"/>
                </a:solidFill>
                <a:effectLst/>
                <a:latin typeface="inherit"/>
                <a:ea typeface="Times New Roman" pitchFamily="18" charset="0"/>
                <a:cs typeface="Helvetica"/>
              </a:rPr>
              <a:t> СПП Северо-Западного фронта</a:t>
            </a:r>
            <a:endParaRPr kumimoji="0" lang="ru-RU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600" b="1" i="0" u="none" strike="noStrike" cap="none" normalizeH="0" baseline="0" dirty="0" smtClean="0">
                <a:ln>
                  <a:noFill/>
                </a:ln>
                <a:solidFill>
                  <a:srgbClr val="4E5154"/>
                </a:solidFill>
                <a:effectLst/>
                <a:latin typeface="inherit"/>
                <a:ea typeface="Times New Roman" pitchFamily="18" charset="0"/>
                <a:cs typeface="Helvetica"/>
              </a:rPr>
              <a:t>Прибыл в часть:</a:t>
            </a:r>
            <a:r>
              <a:rPr kumimoji="0" lang="ru-RU" sz="1600" b="0" i="0" u="none" strike="noStrike" cap="none" normalizeH="0" baseline="0" dirty="0" smtClean="0">
                <a:ln>
                  <a:noFill/>
                </a:ln>
                <a:solidFill>
                  <a:srgbClr val="4E5154"/>
                </a:solidFill>
                <a:effectLst/>
                <a:latin typeface="inherit"/>
                <a:ea typeface="Times New Roman" pitchFamily="18" charset="0"/>
                <a:cs typeface="Helvetica"/>
              </a:rPr>
              <a:t> После 25.11.1943</a:t>
            </a:r>
            <a:endParaRPr kumimoji="0" lang="ru-RU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600" b="1" i="0" u="none" strike="noStrike" cap="none" normalizeH="0" baseline="0" dirty="0" smtClean="0">
                <a:ln>
                  <a:noFill/>
                </a:ln>
                <a:solidFill>
                  <a:srgbClr val="4E5154"/>
                </a:solidFill>
                <a:effectLst/>
                <a:latin typeface="inherit"/>
                <a:ea typeface="Times New Roman" pitchFamily="18" charset="0"/>
                <a:cs typeface="Helvetica"/>
              </a:rPr>
              <a:t>Воинская часть:</a:t>
            </a:r>
            <a:r>
              <a:rPr kumimoji="0" lang="ru-RU" sz="1600" b="0" i="0" u="none" strike="noStrike" cap="none" normalizeH="0" baseline="0" dirty="0" smtClean="0">
                <a:ln>
                  <a:noFill/>
                </a:ln>
                <a:solidFill>
                  <a:srgbClr val="4E5154"/>
                </a:solidFill>
                <a:effectLst/>
                <a:latin typeface="inherit"/>
                <a:ea typeface="Times New Roman" pitchFamily="18" charset="0"/>
                <a:cs typeface="Helvetica"/>
              </a:rPr>
              <a:t> 141 </a:t>
            </a:r>
            <a:r>
              <a:rPr kumimoji="0" lang="ru-RU" sz="1600" b="0" i="0" u="none" strike="noStrike" cap="none" normalizeH="0" baseline="0" dirty="0" err="1" smtClean="0">
                <a:ln>
                  <a:noFill/>
                </a:ln>
                <a:solidFill>
                  <a:srgbClr val="4E5154"/>
                </a:solidFill>
                <a:effectLst/>
                <a:latin typeface="inherit"/>
                <a:ea typeface="Times New Roman" pitchFamily="18" charset="0"/>
                <a:cs typeface="Helvetica"/>
              </a:rPr>
              <a:t>азсп</a:t>
            </a:r>
            <a:endParaRPr kumimoji="0" lang="ru-RU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466" name="Picture 2" descr="D:\Участники ВОВ -наши земляки\Кочнев Николай  Павлович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325020" cy="6858000"/>
          </a:xfrm>
          <a:prstGeom prst="rect">
            <a:avLst/>
          </a:prstGeom>
          <a:noFill/>
        </p:spPr>
      </p:pic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4786314" y="1714488"/>
            <a:ext cx="3714776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 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Николай Павлович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1923 г.р., д.Ерзовка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490" name="Picture 2" descr="D:\Участники ВОВ -наши земляки\Кочнев Николай  Петрович.bmp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42910" y="500042"/>
            <a:ext cx="3751626" cy="5857892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5072066" y="1643050"/>
            <a:ext cx="3500462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 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Николай Петрович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1908 года рождения, с. </a:t>
            </a:r>
            <a:r>
              <a:rPr kumimoji="0" lang="ru-RU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Кочневское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Погиб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в 1943 г.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3" name="Picture 3" descr="D:\Участники ВОВ -наши земляки\Кочнев Николай Прохорович_+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071934" cy="6912818"/>
          </a:xfrm>
          <a:prstGeom prst="rect">
            <a:avLst/>
          </a:prstGeom>
          <a:noFill/>
        </p:spPr>
      </p:pic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4214810" y="142852"/>
            <a:ext cx="4786314" cy="56938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 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Николай Прохорович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1926-1992 гг.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Участник ВОВ с ноября 1943 по 1945 годы.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Воевал в составе Ленинградского и Прибалтийского фронтов. </a:t>
            </a:r>
            <a:r>
              <a:rPr kumimoji="0" lang="ru-RU" sz="28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Награждён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медалями: «За отвагу», «За боевые заслуги», юбилейными медалями Вооружённых сил СССР и победы в ВОВ. 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4" name="Содержимое 3" descr="Кочнев Н.П.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8595" y="214290"/>
            <a:ext cx="8341181" cy="5929354"/>
          </a:xfrm>
        </p:spPr>
      </p:pic>
    </p:spTree>
  </p:cSld>
  <p:clrMapOvr>
    <a:masterClrMapping/>
  </p:clrMapOvr>
  <p:transition>
    <p:pull dir="r"/>
  </p:transition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6" name="Рисунок 5" descr="крестный и 2 чел.jpg"/>
          <p:cNvPicPr>
            <a:picLocks noChangeAspect="1"/>
          </p:cNvPicPr>
          <p:nvPr/>
        </p:nvPicPr>
        <p:blipFill>
          <a:blip r:embed="rId2"/>
          <a:srcRect l="3425" r="4090" b="6173"/>
          <a:stretch>
            <a:fillRect/>
          </a:stretch>
        </p:blipFill>
        <p:spPr>
          <a:xfrm>
            <a:off x="214282" y="428604"/>
            <a:ext cx="3857652" cy="5429288"/>
          </a:xfrm>
          <a:prstGeom prst="rect">
            <a:avLst/>
          </a:prstGeom>
        </p:spPr>
      </p:pic>
      <p:pic>
        <p:nvPicPr>
          <p:cNvPr id="7" name="Рисунок 6" descr="Наградной лист Кочнева Николая Прохоровича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43372" y="0"/>
            <a:ext cx="4572032" cy="6287887"/>
          </a:xfrm>
          <a:prstGeom prst="rect">
            <a:avLst/>
          </a:prstGeom>
        </p:spPr>
      </p:pic>
    </p:spTree>
  </p:cSld>
  <p:clrMapOvr>
    <a:masterClrMapping/>
  </p:clrMapOvr>
  <p:transition>
    <p:pull dir="r"/>
  </p:transition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9809" name="Picture 1" descr="D:\Участники ВОВ -наши земляки\Кочнев Николай Степанович-2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474357" cy="6858000"/>
          </a:xfrm>
          <a:prstGeom prst="rect">
            <a:avLst/>
          </a:prstGeom>
          <a:noFill/>
        </p:spPr>
      </p:pic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4500562" y="642918"/>
            <a:ext cx="4286248" cy="56938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Николай Степанович  </a:t>
            </a:r>
            <a:endParaRPr kumimoji="0" lang="ru-RU" sz="28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в 1927 году. Был призван во внутренние войска по охране военных объектов в 1944 г. Демобилизовался в1947 году.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медалью «За победу над Германией» и юбилейными медалями Вооруженных Сил СССР и победы в ВОВ.</a:t>
            </a:r>
            <a:endParaRPr kumimoji="0" lang="ru-RU" sz="28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D:\Участники ВОВ -наши земляки\Кочнев Николай Степанович_1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214810" cy="6886130"/>
          </a:xfrm>
          <a:prstGeom prst="rect">
            <a:avLst/>
          </a:prstGeom>
          <a:noFill/>
        </p:spPr>
      </p:pic>
      <p:sp>
        <p:nvSpPr>
          <p:cNvPr id="167937" name="Rectangle 1"/>
          <p:cNvSpPr>
            <a:spLocks noChangeArrowheads="1"/>
          </p:cNvSpPr>
          <p:nvPr/>
        </p:nvSpPr>
        <p:spPr bwMode="auto">
          <a:xfrm>
            <a:off x="4286248" y="0"/>
            <a:ext cx="4857752" cy="655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Николай Степанович </a:t>
            </a:r>
            <a:endParaRPr kumimoji="0" lang="ru-RU" sz="28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1919-1990</a:t>
            </a:r>
            <a:r>
              <a:rPr kumimoji="0" lang="ru-RU" sz="2800" b="0" i="1" u="none" strike="noStrike" cap="none" normalizeH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г</a:t>
            </a:r>
            <a:r>
              <a:rPr kumimoji="0" lang="ru-RU" sz="2800" b="0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г.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1942 г. был призван в действующую армию. Участвовал в боях за освобождение республики Прибалтики, Польши, в сражении за Берлин. </a:t>
            </a:r>
            <a:r>
              <a:rPr kumimoji="0" lang="ru-RU" sz="2800" b="1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медалями: «За отвагу», «За взятие </a:t>
            </a:r>
            <a:r>
              <a:rPr kumimoji="0" lang="ru-RU" sz="2800" b="0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Кенигс-берга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», «За победу над Германией», юбилейными медалями Вооруженных Сил СССР и победы в ВОВ.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37" name="Rectangle 1"/>
          <p:cNvSpPr>
            <a:spLocks noChangeArrowheads="1"/>
          </p:cNvSpPr>
          <p:nvPr/>
        </p:nvSpPr>
        <p:spPr bwMode="auto">
          <a:xfrm>
            <a:off x="4286248" y="2800767"/>
            <a:ext cx="4857752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Николай Яковлевич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534353"/>
            <a:ext cx="4437873" cy="6021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25828057"/>
      </p:ext>
    </p:extLst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4484077" y="304366"/>
            <a:ext cx="4659923" cy="6370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 Павел Иванович</a:t>
            </a:r>
            <a:endParaRPr kumimoji="0" lang="ru-RU" sz="24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0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1922-1982 гг.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Призван в действующую армию 15 июня 1941 г. Специальность и должность: артиллерист зенитной артиллерии малого калибра, командир орудия. Участвовал в ВОВ с 15.12.42 по 09.05.46</a:t>
            </a:r>
            <a:r>
              <a:rPr kumimoji="0" lang="ru-RU" sz="2400" b="0" i="0" u="none" strike="noStrike" cap="none" normalizeH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в составе 22 </a:t>
            </a:r>
            <a:r>
              <a:rPr kumimoji="0" lang="ru-RU" sz="2400" b="0" i="0" u="none" strike="noStrike" cap="none" normalizeH="0" dirty="0" err="1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гв</a:t>
            </a:r>
            <a:r>
              <a:rPr kumimoji="0" lang="ru-RU" sz="2400" b="0" i="0" u="none" strike="noStrike" cap="none" normalizeH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. мин. бригаде- ст. телефонист. </a:t>
            </a:r>
            <a:r>
              <a:rPr lang="ru-RU" sz="24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24 июня 1944 г. был легко ранен.</a:t>
            </a:r>
            <a:r>
              <a:rPr kumimoji="0" lang="ru-RU" sz="2400" b="0" i="0" u="none" strike="noStrike" cap="none" normalizeH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ru-RU" sz="24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1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</a:t>
            </a:r>
            <a:r>
              <a:rPr kumimoji="0" lang="ru-RU" sz="2400" b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: орденом «Красной</a:t>
            </a:r>
            <a:r>
              <a:rPr kumimoji="0" lang="ru-RU" sz="2400" b="1" u="none" strike="noStrike" cap="none" normalizeH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Звезды»,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медалями: «За боевые заслуги», «За отвагу» «За взятие Берлина», «За освобождение Варшавы», «За победу над Германией». </a:t>
            </a:r>
          </a:p>
        </p:txBody>
      </p:sp>
      <p:pic>
        <p:nvPicPr>
          <p:cNvPr id="6" name="Рисунок 5" descr="Рисунок1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0" y="0"/>
            <a:ext cx="4484077" cy="6858000"/>
          </a:xfrm>
          <a:prstGeom prst="rect">
            <a:avLst/>
          </a:prstGeom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4857720" y="428604"/>
            <a:ext cx="4286280" cy="56938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Петр Михайлович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в 1926 году. В действующую армию призван был в 1943 году. Воевал в составе 2 </a:t>
            </a:r>
            <a:r>
              <a:rPr kumimoji="0" lang="ru-RU" sz="2800" b="0" i="0" u="sng" strike="noStrike" cap="none" normalizeH="0" baseline="3000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го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Прибалтийского фронта. Был ранен.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Награждён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орденом «Красной Звезды», 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юбилейными медалями Вооружённых сил СССР и победы в ВОВ</a:t>
            </a:r>
            <a:endParaRPr kumimoji="0" lang="ru-RU" sz="28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Рисунок 4" descr="Рисунок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527376" cy="6858000"/>
          </a:xfrm>
          <a:prstGeom prst="rect">
            <a:avLst/>
          </a:prstGeom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D:\Участники ВОВ -наши земляки\Кочнев Петр Петрович.bmp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  <a:lum bright="-10000"/>
          </a:blip>
          <a:srcRect/>
          <a:stretch>
            <a:fillRect/>
          </a:stretch>
        </p:blipFill>
        <p:spPr bwMode="auto">
          <a:xfrm>
            <a:off x="500034" y="428604"/>
            <a:ext cx="3784153" cy="6000768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4929190" y="1928802"/>
            <a:ext cx="3714744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Петр Петрович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1906 года р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ождения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, с. </a:t>
            </a:r>
            <a:r>
              <a:rPr kumimoji="0" lang="ru-RU" sz="2800" b="0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Кочневское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Погиб</a:t>
            </a:r>
            <a:endParaRPr kumimoji="0" lang="ru-RU" sz="2800" b="1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D:\Участники ВОВ -наши земляки\Кочнев Сергей Афанасьевич_+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360746" cy="6858000"/>
          </a:xfrm>
          <a:prstGeom prst="rect">
            <a:avLst/>
          </a:prstGeom>
          <a:noFill/>
        </p:spPr>
      </p:pic>
      <p:sp>
        <p:nvSpPr>
          <p:cNvPr id="162817" name="Rectangle 1"/>
          <p:cNvSpPr>
            <a:spLocks noChangeArrowheads="1"/>
          </p:cNvSpPr>
          <p:nvPr/>
        </p:nvSpPr>
        <p:spPr bwMode="auto">
          <a:xfrm>
            <a:off x="4571968" y="214290"/>
            <a:ext cx="4572032" cy="61247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Сергей Афанасьевич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1926-1989 гг.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действующую армию призван в ноябре 1943 г. Воевал в составе 3 </a:t>
            </a:r>
            <a:r>
              <a:rPr kumimoji="0" lang="ru-RU" sz="2800" b="0" i="0" u="sng" strike="noStrike" cap="none" normalizeH="0" baseline="3000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го</a:t>
            </a:r>
            <a:r>
              <a:rPr kumimoji="0" lang="ru-RU" sz="2800" b="0" i="0" strike="noStrike" cap="none" normalizeH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ru-RU" sz="2800" b="0" i="0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Прибалтийского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фронта (в Эстонии и Латвии).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Был ранен, находился в госпиталях г. Ленинграда, стал инвалидом 3</a:t>
            </a:r>
            <a:r>
              <a:rPr kumimoji="0" lang="ru-RU" sz="2800" b="0" i="0" u="sng" strike="noStrike" cap="none" normalizeH="0" baseline="3000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й</a:t>
            </a:r>
            <a:r>
              <a:rPr kumimoji="0" lang="ru-RU" sz="2800" b="0" i="0" strike="noStrike" cap="none" normalizeH="0" baseline="3000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группы. Демобилизовался в 1946 г.  </a:t>
            </a:r>
            <a:r>
              <a:rPr kumimoji="0" lang="ru-RU" sz="2800" b="1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Награждён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боевыми и юбилейными медалями.  </a:t>
            </a:r>
            <a:endParaRPr kumimoji="0" lang="ru-RU" sz="28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D:\Участники ВОВ -наши земляки\Кочнев Степан Павлович_+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653120" cy="6858000"/>
          </a:xfrm>
          <a:prstGeom prst="rect">
            <a:avLst/>
          </a:prstGeom>
          <a:noFill/>
        </p:spPr>
      </p:pic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4714876" y="0"/>
            <a:ext cx="4429124" cy="61863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Степан Павлович</a:t>
            </a:r>
            <a:endParaRPr kumimoji="0" lang="ru-RU" sz="26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600" b="0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1907-1987 гг.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6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Вскоре после начала войны был призван в действующую армию. Воевал и принимал участие в изгнании фашистов с территории СССР и ряда стран Европы. Вернулся домой в конце 1945 г. </a:t>
            </a:r>
            <a:r>
              <a:rPr kumimoji="0" lang="ru-RU" sz="2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Награждён </a:t>
            </a:r>
            <a:r>
              <a:rPr kumimoji="0" lang="ru-RU" sz="26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медалями: «За отвагу», «За победу над Германией», юбилейными медалями Вооружённых сил СССР   и победы в ВОВ. </a:t>
            </a:r>
            <a:endParaRPr kumimoji="0" lang="ru-RU" sz="26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D:\Участники ВОВ -наши земляки\Кочнев Тарас Данилович_+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4431247" cy="6858000"/>
          </a:xfrm>
          <a:prstGeom prst="rect">
            <a:avLst/>
          </a:prstGeom>
          <a:noFill/>
        </p:spPr>
      </p:pic>
      <p:sp>
        <p:nvSpPr>
          <p:cNvPr id="160769" name="Rectangle 1"/>
          <p:cNvSpPr>
            <a:spLocks noChangeArrowheads="1"/>
          </p:cNvSpPr>
          <p:nvPr/>
        </p:nvSpPr>
        <p:spPr bwMode="auto">
          <a:xfrm>
            <a:off x="4572000" y="214290"/>
            <a:ext cx="4572000" cy="56938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Тарас Данилович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1905-1983 гг.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Участник военных действий в Заполярье (Мурманск), освобождения Белоруссии, Украины, Польши.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Был ранен.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Награждён 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медалями: «За отвагу», «За победу над Германией», юбилейными медалями Вооружённых сил СССР и победы в ВОВ.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D:\Участники ВОВ -наши земляки\Кочнев Федор Павлович_+.bmp"/>
          <p:cNvPicPr>
            <a:picLocks noChangeAspect="1" noChangeArrowheads="1"/>
          </p:cNvPicPr>
          <p:nvPr/>
        </p:nvPicPr>
        <p:blipFill>
          <a:blip r:embed="rId2"/>
          <a:srcRect l="3711"/>
          <a:stretch>
            <a:fillRect/>
          </a:stretch>
        </p:blipFill>
        <p:spPr bwMode="auto">
          <a:xfrm>
            <a:off x="0" y="0"/>
            <a:ext cx="4724402" cy="6858000"/>
          </a:xfrm>
          <a:prstGeom prst="rect">
            <a:avLst/>
          </a:prstGeom>
          <a:noFill/>
        </p:spPr>
      </p:pic>
      <p:sp>
        <p:nvSpPr>
          <p:cNvPr id="4" name="Прямоугольник 3"/>
          <p:cNvSpPr/>
          <p:nvPr/>
        </p:nvSpPr>
        <p:spPr>
          <a:xfrm>
            <a:off x="4786314" y="285728"/>
            <a:ext cx="4071966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Федор Павлович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i="1" dirty="0" smtClean="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1905-1992 гг.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Участник ВОВ с ноября 1943 по 1945 гг.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Воевал в составе Ленинградского и Прибалтийского фронтов. </a:t>
            </a:r>
            <a:r>
              <a:rPr lang="ru-RU" sz="2800" b="1" i="1" dirty="0" smtClean="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Награждён</a:t>
            </a:r>
            <a:r>
              <a:rPr lang="ru-RU" sz="2800" dirty="0" smtClean="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медалями: «За отвагу», «За боевые заслуги», юбилейными медалями Вооружённых сил СССР и победы в ВОВ. 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786314" y="1571612"/>
            <a:ext cx="3571900" cy="3286148"/>
          </a:xfrm>
        </p:spPr>
        <p:txBody>
          <a:bodyPr>
            <a:noAutofit/>
          </a:bodyPr>
          <a:lstStyle/>
          <a:p>
            <a:pPr algn="ctr"/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Кочнев </a:t>
            </a:r>
            <a:br>
              <a:rPr lang="ru-RU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Яков Петрович</a:t>
            </a:r>
            <a:br>
              <a:rPr lang="ru-RU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1922 года рождения, д. Желонки.</a:t>
            </a:r>
            <a:br>
              <a:rPr lang="ru-RU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Погиб</a:t>
            </a: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 в 1942 г.</a:t>
            </a:r>
            <a:endParaRPr lang="ru-RU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D:\Участники ВОВ -наши земляки\Кочнев Яков Петрович_+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  <a:lum bright="10000"/>
          </a:blip>
          <a:srcRect t="1317" r="4000" b="1244"/>
          <a:stretch>
            <a:fillRect/>
          </a:stretch>
        </p:blipFill>
        <p:spPr bwMode="auto">
          <a:xfrm>
            <a:off x="571472" y="642918"/>
            <a:ext cx="3662646" cy="5646580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 descr="0_a7aaa_6b56f12c_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20" y="103482"/>
            <a:ext cx="8501122" cy="6415857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5" name="Прямоугольник 4"/>
          <p:cNvSpPr/>
          <p:nvPr/>
        </p:nvSpPr>
        <p:spPr>
          <a:xfrm>
            <a:off x="2571736" y="2000240"/>
            <a:ext cx="4929222" cy="32008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400" b="1" dirty="0" smtClean="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400" b="1" dirty="0" smtClean="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Яков Сидорович</a:t>
            </a:r>
            <a:endParaRPr lang="ru-RU" sz="2400" dirty="0" smtClean="0"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200" dirty="0" smtClean="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в 1908 году. Летом 1941 года был призван в действующую армию. Воевал на Калининском фронте, был ранен.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200" dirty="0" smtClean="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ru-RU" sz="2200" b="1" dirty="0" smtClean="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Погиб </a:t>
            </a:r>
            <a:r>
              <a:rPr lang="ru-RU" sz="2200" dirty="0" smtClean="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марте 1944 г. Похоронен в </a:t>
            </a:r>
            <a:r>
              <a:rPr lang="ru-RU" sz="2200" dirty="0" err="1" smtClean="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Пустошкинском</a:t>
            </a:r>
            <a:r>
              <a:rPr lang="ru-RU" sz="2200" dirty="0" smtClean="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районе Тверской (Калининской) области.</a:t>
            </a:r>
            <a:endParaRPr lang="ru-RU" sz="2200" b="1" dirty="0" smtClean="0">
              <a:solidFill>
                <a:srgbClr val="000000"/>
              </a:solidFill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 descr="Кочнева Клавдия Константиновна.bmp"/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</a:blip>
          <a:srcRect l="7056" t="4166" r="17675"/>
          <a:stretch>
            <a:fillRect/>
          </a:stretch>
        </p:blipFill>
        <p:spPr>
          <a:xfrm>
            <a:off x="0" y="0"/>
            <a:ext cx="4770800" cy="6858000"/>
          </a:xfrm>
          <a:prstGeom prst="rect">
            <a:avLst/>
          </a:prstGeom>
          <a:ln w="57150">
            <a:solidFill>
              <a:srgbClr val="FFC000"/>
            </a:solidFill>
          </a:ln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786314" y="2500306"/>
            <a:ext cx="4071966" cy="714380"/>
          </a:xfrm>
        </p:spPr>
        <p:txBody>
          <a:bodyPr>
            <a:noAutofit/>
          </a:bodyPr>
          <a:lstStyle/>
          <a:p>
            <a:pPr algn="ctr"/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Кочнева </a:t>
            </a:r>
            <a:br>
              <a:rPr lang="ru-RU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Клавдия </a:t>
            </a:r>
            <a:br>
              <a:rPr lang="ru-RU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Константиновна</a:t>
            </a:r>
            <a:br>
              <a:rPr lang="ru-RU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ru-RU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(нет данных)</a:t>
            </a:r>
            <a:endParaRPr lang="ru-RU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0_a7aaa_6b56f12c_S.png"/>
          <p:cNvPicPr>
            <a:picLocks noChangeAspect="1"/>
          </p:cNvPicPr>
          <p:nvPr/>
        </p:nvPicPr>
        <p:blipFill>
          <a:blip r:embed="rId2"/>
          <a:srcRect l="3812" r="4687"/>
          <a:stretch>
            <a:fillRect/>
          </a:stretch>
        </p:blipFill>
        <p:spPr>
          <a:xfrm>
            <a:off x="0" y="0"/>
            <a:ext cx="8929718" cy="6651201"/>
          </a:xfrm>
          <a:prstGeom prst="rect">
            <a:avLst/>
          </a:prstGeom>
        </p:spPr>
      </p:pic>
      <p:sp>
        <p:nvSpPr>
          <p:cNvPr id="4" name="Прямоугольник 3"/>
          <p:cNvSpPr/>
          <p:nvPr/>
        </p:nvSpPr>
        <p:spPr>
          <a:xfrm>
            <a:off x="2071670" y="1785926"/>
            <a:ext cx="5643586" cy="28931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24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Лапин </a:t>
            </a:r>
          </a:p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24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Матвей Яковлевич</a:t>
            </a:r>
            <a:r>
              <a:rPr lang="ru-RU" sz="24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endParaRPr lang="ru-RU" sz="24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400" i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1902-1972 гг.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2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армию был призван летом 1941 года. Был ранен, демобилизовался по ранению в 1943 г. </a:t>
            </a:r>
            <a:r>
              <a:rPr lang="ru-RU" sz="2200" b="1" i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Награждён</a:t>
            </a:r>
            <a:r>
              <a:rPr lang="ru-RU" sz="22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медалью «За победу над Германией», юбилейными медалями Вооружённых сил СССР и победы в ВОВ. </a:t>
            </a:r>
            <a:endParaRPr lang="ru-RU" sz="22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D:\Участники ВОВ -наши земляки\Лапин Михаил Акимович_+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428596" y="785794"/>
            <a:ext cx="3594744" cy="5286388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56673" name="Rectangle 1"/>
          <p:cNvSpPr>
            <a:spLocks noChangeArrowheads="1"/>
          </p:cNvSpPr>
          <p:nvPr/>
        </p:nvSpPr>
        <p:spPr bwMode="auto">
          <a:xfrm>
            <a:off x="4357686" y="0"/>
            <a:ext cx="4786314" cy="655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Лапин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Михаил Акимович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Год рождения 1920, д. </a:t>
            </a:r>
            <a:r>
              <a:rPr kumimoji="0" lang="ru-RU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Таушкан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(ныне </a:t>
            </a:r>
            <a:r>
              <a:rPr kumimoji="0" lang="ru-RU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Сухоложский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р-н). С 1933 по 1939 гг. работал в колхозе.  В 1939 г. призван в Красную армию, служил на Дальнем Востоке стрелком.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1942 г. его воинская часть перебрасывается на </a:t>
            </a:r>
            <a:r>
              <a:rPr kumimoji="0" lang="ru-RU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Запад-ный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фронт, где принимает участие в боевых действиях. 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Погиб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безвестно в августе 1942 г. 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 descr="Леонтьев Николай Михайлович.bmp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972682" cy="6858000"/>
          </a:xfrm>
          <a:prstGeom prst="rect">
            <a:avLst/>
          </a:prstGeom>
        </p:spPr>
      </p:pic>
      <p:sp>
        <p:nvSpPr>
          <p:cNvPr id="3" name="Прямоугольник 2"/>
          <p:cNvSpPr/>
          <p:nvPr/>
        </p:nvSpPr>
        <p:spPr>
          <a:xfrm>
            <a:off x="5072066" y="0"/>
            <a:ext cx="4071934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Леонтьев </a:t>
            </a:r>
          </a:p>
          <a:p>
            <a:pPr algn="ctr"/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Николай Михайлович</a:t>
            </a:r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400" i="1" dirty="0" smtClean="0">
                <a:latin typeface="Times New Roman" pitchFamily="18" charset="0"/>
                <a:cs typeface="Times New Roman" pitchFamily="18" charset="0"/>
              </a:rPr>
              <a:t>1902 – 1980 гг.</a:t>
            </a:r>
          </a:p>
          <a:p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1939-41 гг. – работа учителем истории, географии, завучем в </a:t>
            </a:r>
            <a:r>
              <a:rPr lang="ru-RU" sz="2400" dirty="0" err="1" smtClean="0">
                <a:latin typeface="Times New Roman" pitchFamily="18" charset="0"/>
                <a:cs typeface="Times New Roman" pitchFamily="18" charset="0"/>
              </a:rPr>
              <a:t>Кочневской</a:t>
            </a:r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 школе. </a:t>
            </a:r>
          </a:p>
          <a:p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В начале ВОВ был призван в действующую армию, демобилизовавшись в 1945 г. -ведёт уроки химии, </a:t>
            </a:r>
            <a:r>
              <a:rPr lang="ru-RU" sz="2400" dirty="0" err="1" smtClean="0">
                <a:latin typeface="Times New Roman" pitchFamily="18" charset="0"/>
                <a:cs typeface="Times New Roman" pitchFamily="18" charset="0"/>
              </a:rPr>
              <a:t>биоло-гии</a:t>
            </a:r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 и труда, завуч. Им был создан </a:t>
            </a:r>
            <a:r>
              <a:rPr lang="ru-RU" sz="2400" dirty="0" err="1" smtClean="0">
                <a:latin typeface="Times New Roman" pitchFamily="18" charset="0"/>
                <a:cs typeface="Times New Roman" pitchFamily="18" charset="0"/>
              </a:rPr>
              <a:t>учебно</a:t>
            </a:r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 – опытный участок с садом при школе. </a:t>
            </a:r>
            <a:r>
              <a:rPr lang="ru-RU" sz="2400" b="1" i="1" dirty="0" smtClean="0">
                <a:latin typeface="Times New Roman" pitchFamily="18" charset="0"/>
                <a:cs typeface="Times New Roman" pitchFamily="18" charset="0"/>
              </a:rPr>
              <a:t>Награжден</a:t>
            </a:r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 боевыми и юбилейными медалями, имел трудовые награды.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4643438" y="0"/>
            <a:ext cx="421481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4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Матвеев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400" b="1" dirty="0" err="1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Андриян</a:t>
            </a:r>
            <a:r>
              <a:rPr lang="ru-RU" sz="24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Алексеевич</a:t>
            </a:r>
            <a:r>
              <a:rPr lang="ru-RU" sz="24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4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1905 года рождения. До войны работал бригадиром тракторного отряда (тракторист – комбайнер). 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4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1942 г. уходит на фронт с добровольческим отрядом . </a:t>
            </a:r>
            <a:r>
              <a:rPr lang="ru-RU" sz="24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Погиб</a:t>
            </a:r>
            <a:r>
              <a:rPr lang="ru-RU" sz="24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безвестно в 1943 г. </a:t>
            </a:r>
            <a:endParaRPr lang="ru-RU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Рисунок 3" descr="20170428_212446.jp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6">
                <a:tint val="45000"/>
                <a:satMod val="400000"/>
              </a:schemeClr>
            </a:duotone>
            <a:lum bright="10000" contrast="10000"/>
          </a:blip>
          <a:srcRect t="6250" b="7291"/>
          <a:stretch>
            <a:fillRect/>
          </a:stretch>
        </p:blipFill>
        <p:spPr>
          <a:xfrm>
            <a:off x="285720" y="500042"/>
            <a:ext cx="4014978" cy="5785512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4643438" y="3318570"/>
            <a:ext cx="4143372" cy="329320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Информация из документов, уточняющих потери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Фамилия</a:t>
            </a:r>
            <a:r>
              <a:rPr kumimoji="0" lang="ru-RU" sz="16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rebuchet MS" pitchFamily="34" charset="0"/>
                <a:cs typeface="Arial" pitchFamily="34" charset="0"/>
              </a:rPr>
              <a:t> Матвеев</a:t>
            </a:r>
            <a:endParaRPr kumimoji="0" lang="ru-RU" sz="16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Имя</a:t>
            </a:r>
            <a:r>
              <a:rPr kumimoji="0" lang="ru-RU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 </a:t>
            </a:r>
            <a:r>
              <a:rPr kumimoji="0" lang="ru-RU" sz="1600" b="1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Trebuchet MS" pitchFamily="34" charset="0"/>
                <a:cs typeface="Arial" pitchFamily="34" charset="0"/>
              </a:rPr>
              <a:t>Андриян</a:t>
            </a:r>
            <a:endParaRPr kumimoji="0" lang="ru-RU" sz="16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Отчество</a:t>
            </a:r>
            <a:r>
              <a:rPr kumimoji="0" lang="ru-RU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 </a:t>
            </a:r>
            <a:r>
              <a:rPr kumimoji="0" lang="ru-RU" sz="16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rebuchet MS" pitchFamily="34" charset="0"/>
                <a:cs typeface="Arial" pitchFamily="34" charset="0"/>
              </a:rPr>
              <a:t>Алексеевич</a:t>
            </a:r>
            <a:endParaRPr kumimoji="0" lang="ru-RU" sz="16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Дата рождения/Возраст</a:t>
            </a:r>
            <a:r>
              <a:rPr kumimoji="0" lang="ru-RU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 __.__</a:t>
            </a:r>
            <a:r>
              <a:rPr kumimoji="0" lang="ru-RU" sz="16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rebuchet MS" pitchFamily="34" charset="0"/>
                <a:cs typeface="Arial" pitchFamily="34" charset="0"/>
              </a:rPr>
              <a:t>.1905</a:t>
            </a:r>
            <a:endParaRPr kumimoji="0" lang="ru-RU" sz="16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Дата и место призыва</a:t>
            </a:r>
            <a:r>
              <a:rPr kumimoji="0" lang="ru-RU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 </a:t>
            </a:r>
            <a:r>
              <a:rPr kumimoji="0" lang="ru-RU" sz="16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rebuchet MS" pitchFamily="34" charset="0"/>
                <a:cs typeface="Arial" pitchFamily="34" charset="0"/>
              </a:rPr>
              <a:t>20.02.1943 </a:t>
            </a:r>
            <a:r>
              <a:rPr kumimoji="0" lang="ru-RU" sz="1600" b="1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Trebuchet MS" pitchFamily="34" charset="0"/>
                <a:cs typeface="Arial" pitchFamily="34" charset="0"/>
              </a:rPr>
              <a:t>Красноуфимский</a:t>
            </a:r>
            <a:r>
              <a:rPr kumimoji="0" lang="ru-RU" sz="16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rebuchet MS" pitchFamily="34" charset="0"/>
                <a:cs typeface="Arial" pitchFamily="34" charset="0"/>
              </a:rPr>
              <a:t> ГВК, Свердловская обл., г. Красноуфимск</a:t>
            </a:r>
            <a:endParaRPr kumimoji="0" lang="ru-RU" sz="16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Последнее место службы</a:t>
            </a:r>
            <a:r>
              <a:rPr kumimoji="0" lang="ru-RU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 </a:t>
            </a:r>
            <a:r>
              <a:rPr kumimoji="0" lang="ru-RU" sz="1600" b="1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Trebuchet MS" pitchFamily="34" charset="0"/>
                <a:cs typeface="Arial" pitchFamily="34" charset="0"/>
              </a:rPr>
              <a:t>п</a:t>
            </a:r>
            <a:r>
              <a:rPr kumimoji="0" lang="ru-RU" sz="16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rebuchet MS" pitchFamily="34" charset="0"/>
                <a:cs typeface="Arial" pitchFamily="34" charset="0"/>
              </a:rPr>
              <a:t>/</a:t>
            </a:r>
            <a:r>
              <a:rPr kumimoji="0" lang="ru-RU" sz="1600" b="1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Trebuchet MS" pitchFamily="34" charset="0"/>
                <a:cs typeface="Arial" pitchFamily="34" charset="0"/>
              </a:rPr>
              <a:t>п</a:t>
            </a:r>
            <a:r>
              <a:rPr kumimoji="0" lang="ru-RU" sz="16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rebuchet MS" pitchFamily="34" charset="0"/>
                <a:cs typeface="Arial" pitchFamily="34" charset="0"/>
              </a:rPr>
              <a:t> 57355 "б"</a:t>
            </a:r>
            <a:endParaRPr kumimoji="0" lang="ru-RU" sz="16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Воинское звание</a:t>
            </a:r>
            <a:r>
              <a:rPr kumimoji="0" lang="ru-RU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 </a:t>
            </a:r>
            <a:r>
              <a:rPr kumimoji="0" lang="ru-RU" sz="16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rebuchet MS" pitchFamily="34" charset="0"/>
                <a:cs typeface="Arial" pitchFamily="34" charset="0"/>
              </a:rPr>
              <a:t>красноармеец</a:t>
            </a:r>
            <a:endParaRPr kumimoji="0" lang="ru-RU" sz="16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Причина выбытия</a:t>
            </a:r>
            <a:r>
              <a:rPr kumimoji="0" lang="ru-RU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 </a:t>
            </a:r>
            <a:r>
              <a:rPr kumimoji="0" lang="ru-RU" sz="16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rebuchet MS" pitchFamily="34" charset="0"/>
                <a:cs typeface="Arial" pitchFamily="34" charset="0"/>
              </a:rPr>
              <a:t>пропал без вести</a:t>
            </a:r>
            <a:endParaRPr kumimoji="0" lang="ru-RU" sz="16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Дата выбытия</a:t>
            </a:r>
            <a:r>
              <a:rPr kumimoji="0" lang="ru-RU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 __.</a:t>
            </a:r>
            <a:r>
              <a:rPr kumimoji="0" lang="ru-RU" sz="16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rebuchet MS" pitchFamily="34" charset="0"/>
                <a:cs typeface="Arial" pitchFamily="34" charset="0"/>
              </a:rPr>
              <a:t>11.1943</a:t>
            </a:r>
            <a:endParaRPr kumimoji="0" lang="ru-RU" sz="16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49" name="Rectangle 1"/>
          <p:cNvSpPr>
            <a:spLocks noChangeArrowheads="1"/>
          </p:cNvSpPr>
          <p:nvPr/>
        </p:nvSpPr>
        <p:spPr bwMode="auto">
          <a:xfrm>
            <a:off x="4357686" y="857232"/>
            <a:ext cx="4500562" cy="48320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Мельников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Андрей Спиридонович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1905-1993 гг.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Участник военных действий с 1942 по 1945 гг. </a:t>
            </a:r>
            <a:r>
              <a:rPr kumimoji="0" lang="ru-RU" sz="28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Награждён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за боевые заслуги медалями: «За отвагу», «За победу над Германией», юбилейными медалями Вооружённых Сил СССР и победы в ВОВ. 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Рисунок 3" descr="Рисунок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294115" cy="6858000"/>
          </a:xfrm>
          <a:prstGeom prst="rect">
            <a:avLst/>
          </a:prstGeom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D:\Участники ВОВ -наши земляки\Мельников Василий Иванович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"/>
            <a:ext cx="4214810" cy="6819779"/>
          </a:xfrm>
          <a:prstGeom prst="rect">
            <a:avLst/>
          </a:prstGeom>
          <a:noFill/>
        </p:spPr>
      </p:pic>
      <p:sp>
        <p:nvSpPr>
          <p:cNvPr id="4" name="Прямоугольник 3"/>
          <p:cNvSpPr/>
          <p:nvPr/>
        </p:nvSpPr>
        <p:spPr>
          <a:xfrm>
            <a:off x="4286248" y="179249"/>
            <a:ext cx="4857752" cy="66787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Мельников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Василий Иванович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endParaRPr lang="ru-RU" sz="8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i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1926-1980 гг.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действующую армию был призван в 1943 г. Участвовал в освобождении Украины, Польши. Был многократно ранен, лечился в госпитале. Вернулся с фронта в январе 1945 года. </a:t>
            </a:r>
            <a:r>
              <a:rPr lang="ru-RU" sz="2800" b="1" i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медалями «За отвагу», «За победу над Германией», юбилейными медалями Вооруженных Сил СССР, победы  в ВОВ. 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D:\Участники ВОВ -наши земляки\Мельников Василий Сергеевич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143372" cy="6841649"/>
          </a:xfrm>
          <a:prstGeom prst="rect">
            <a:avLst/>
          </a:prstGeom>
          <a:noFill/>
        </p:spPr>
      </p:pic>
      <p:sp>
        <p:nvSpPr>
          <p:cNvPr id="4" name="Прямоугольник 3"/>
          <p:cNvSpPr/>
          <p:nvPr/>
        </p:nvSpPr>
        <p:spPr>
          <a:xfrm>
            <a:off x="4214810" y="133082"/>
            <a:ext cx="4929190" cy="62940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Мельников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Василий Сергеевич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i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1923-1983 гг.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Участвовал в ВОВ с июля 1942 года по 9 мая 1945 года. Воевал в составе сапёрного батальона сначала рядовым, а затем командиром отделения. </a:t>
            </a:r>
            <a:r>
              <a:rPr lang="ru-RU" sz="2800" b="1" i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Награждён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ru-RU" sz="2800" b="1" dirty="0" smtClean="0">
                <a:solidFill>
                  <a:srgbClr val="FF0000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орденом «Красной Звезды», 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медалями «За отвагу», «За победу над Германией», юбилейными медалями Вооружённых Сил СССР и победы в ВОВ.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ru-RU" sz="11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D:\Участники ВОВ -наши земляки\Мельников Михаил Иосифович_2.bmp"/>
          <p:cNvPicPr>
            <a:picLocks noChangeAspect="1" noChangeArrowheads="1"/>
          </p:cNvPicPr>
          <p:nvPr/>
        </p:nvPicPr>
        <p:blipFill>
          <a:blip r:embed="rId2"/>
          <a:srcRect r="1639" b="2669"/>
          <a:stretch>
            <a:fillRect/>
          </a:stretch>
        </p:blipFill>
        <p:spPr bwMode="auto">
          <a:xfrm>
            <a:off x="0" y="-1"/>
            <a:ext cx="4429124" cy="6865169"/>
          </a:xfrm>
          <a:prstGeom prst="rect">
            <a:avLst/>
          </a:prstGeom>
          <a:noFill/>
        </p:spPr>
      </p:pic>
      <p:sp>
        <p:nvSpPr>
          <p:cNvPr id="4" name="Прямоугольник 3"/>
          <p:cNvSpPr/>
          <p:nvPr/>
        </p:nvSpPr>
        <p:spPr>
          <a:xfrm>
            <a:off x="4572000" y="0"/>
            <a:ext cx="4572000" cy="5816977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Мельников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Михаил Иосифович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ru-RU" sz="8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1914-1985 гг.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Участник битвы под Москвой, Сталинградского сражения, освобождения Украины.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Был трижды ранен. </a:t>
            </a:r>
            <a:r>
              <a:rPr lang="ru-RU" sz="2800" b="1" i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Награждён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медалью «За победу над Германией», юбилейными медалями Вооружённых сил СССР и победы в ВОВ.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D:\Участники ВОВ -наши земляки\Мельников Николай Игнатьевич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572000" cy="6884305"/>
          </a:xfrm>
          <a:prstGeom prst="rect">
            <a:avLst/>
          </a:prstGeom>
          <a:noFill/>
        </p:spPr>
      </p:pic>
      <p:sp>
        <p:nvSpPr>
          <p:cNvPr id="4" name="Прямоугольник 3"/>
          <p:cNvSpPr/>
          <p:nvPr/>
        </p:nvSpPr>
        <p:spPr>
          <a:xfrm>
            <a:off x="4572000" y="0"/>
            <a:ext cx="4572000" cy="6555641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Мельников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Николай Игнатьевич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i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1907-1994 гг.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Призван на фронт в первый месяц войны. Воевал в составе </a:t>
            </a:r>
            <a:r>
              <a:rPr lang="ru-RU" sz="2800" dirty="0" err="1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Волховского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фронта (под Ленинградом). В ноябре 1942 г. был тяжело ранен, лечился в госпиталях, вернулся домой инвалидом. </a:t>
            </a:r>
            <a:r>
              <a:rPr lang="ru-RU" sz="2800" b="1" i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Награждён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ru-RU" sz="2800" b="1" dirty="0" smtClean="0">
                <a:solidFill>
                  <a:srgbClr val="FF0000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орденом «Красной Звезды», 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юбилейными медалями Вооружённых Сил СССР и победы в ВОВ.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355976" y="1700808"/>
            <a:ext cx="4680520" cy="3096344"/>
          </a:xfrm>
        </p:spPr>
        <p:txBody>
          <a:bodyPr>
            <a:normAutofit/>
          </a:bodyPr>
          <a:lstStyle/>
          <a:p>
            <a:r>
              <a:rPr lang="ru-RU" sz="2800" b="1" dirty="0" smtClean="0"/>
              <a:t>Мельников </a:t>
            </a:r>
            <a:br>
              <a:rPr lang="ru-RU" sz="2800" b="1" dirty="0" smtClean="0"/>
            </a:br>
            <a:r>
              <a:rPr lang="ru-RU" sz="2800" b="1" dirty="0" smtClean="0"/>
              <a:t>Никита Павлович</a:t>
            </a:r>
            <a:r>
              <a:rPr lang="ru-RU" sz="2800" dirty="0" smtClean="0"/>
              <a:t/>
            </a:r>
            <a:br>
              <a:rPr lang="ru-RU" sz="2800" dirty="0" smtClean="0"/>
            </a:br>
            <a:r>
              <a:rPr lang="ru-RU" sz="2800" dirty="0" smtClean="0"/>
              <a:t>Родился 25 мая 1901 г. в д. Мельникова</a:t>
            </a:r>
            <a:endParaRPr lang="ru-RU" sz="2800" dirty="0"/>
          </a:p>
        </p:txBody>
      </p:sp>
      <p:pic>
        <p:nvPicPr>
          <p:cNvPr id="47107" name="Picture 3"/>
          <p:cNvPicPr>
            <a:picLocks noChangeAspect="1" noChangeArrowheads="1"/>
          </p:cNvPicPr>
          <p:nvPr/>
        </p:nvPicPr>
        <p:blipFill rotWithShape="1"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  <a:lum bright="-20000"/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16" b="3359"/>
          <a:stretch/>
        </p:blipFill>
        <p:spPr bwMode="auto">
          <a:xfrm rot="16200000">
            <a:off x="-981298" y="1205435"/>
            <a:ext cx="6426080" cy="42484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27279852"/>
      </p:ext>
    </p:extLst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D:\Участники ВОВ -наши земляки\Мельников Сергей Федорович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286248" cy="6868758"/>
          </a:xfrm>
          <a:prstGeom prst="rect">
            <a:avLst/>
          </a:prstGeom>
          <a:noFill/>
        </p:spPr>
      </p:pic>
      <p:sp>
        <p:nvSpPr>
          <p:cNvPr id="4" name="Прямоугольник 3"/>
          <p:cNvSpPr/>
          <p:nvPr/>
        </p:nvSpPr>
        <p:spPr>
          <a:xfrm>
            <a:off x="4357686" y="0"/>
            <a:ext cx="4786314" cy="66787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Мельников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Сергей Федорович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ru-RU" sz="800" dirty="0" smtClean="0"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в 1919 г. д. Мельникова. В 1939 г. был призван в Красную армию. В 1941 г., после начала Великой Отечественной войны, мобилизуется на германский фронт. Воевал в Латвии, Литве. Был ранен.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результате ранения вернулся домой в 1943 г. </a:t>
            </a:r>
            <a:r>
              <a:rPr lang="ru-RU" sz="2800" b="1" i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боевыми и юбилейными медалями.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Умер в 1987 г.</a:t>
            </a: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44008" y="476672"/>
            <a:ext cx="3970784" cy="5746650"/>
          </a:xfrm>
        </p:spPr>
        <p:txBody>
          <a:bodyPr>
            <a:normAutofit fontScale="90000"/>
          </a:bodyPr>
          <a:lstStyle/>
          <a:p>
            <a:pPr algn="l"/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               Мельников </a:t>
            </a:r>
            <a:br>
              <a:rPr lang="ru-RU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Константин Дмитриевич</a:t>
            </a: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ru-RU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1896 года рождения.</a:t>
            </a:r>
            <a:br>
              <a:rPr lang="ru-RU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Призван в 1942 году. Последнее место службы:22 </a:t>
            </a:r>
            <a:r>
              <a:rPr lang="ru-RU" sz="2800" dirty="0" err="1" smtClean="0">
                <a:latin typeface="Times New Roman" pitchFamily="18" charset="0"/>
                <a:cs typeface="Times New Roman" pitchFamily="18" charset="0"/>
              </a:rPr>
              <a:t>гв</a:t>
            </a: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ru-RU" sz="2800" dirty="0" err="1" smtClean="0">
                <a:latin typeface="Times New Roman" pitchFamily="18" charset="0"/>
                <a:cs typeface="Times New Roman" pitchFamily="18" charset="0"/>
              </a:rPr>
              <a:t>Сд</a:t>
            </a: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. 65 </a:t>
            </a:r>
            <a:r>
              <a:rPr lang="ru-RU" sz="2800" dirty="0" err="1" smtClean="0">
                <a:latin typeface="Times New Roman" pitchFamily="18" charset="0"/>
                <a:cs typeface="Times New Roman" pitchFamily="18" charset="0"/>
              </a:rPr>
              <a:t>гв</a:t>
            </a: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. Стрелковый полк 11 армия Северо-западный фронт. Погиб 12.08.1942. первичное место захоронения: </a:t>
            </a:r>
            <a:r>
              <a:rPr lang="ru-RU" sz="2800" dirty="0" err="1" smtClean="0">
                <a:latin typeface="Times New Roman" pitchFamily="18" charset="0"/>
                <a:cs typeface="Times New Roman" pitchFamily="18" charset="0"/>
              </a:rPr>
              <a:t>д.Рыкалово</a:t>
            </a: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, Ленинградской </a:t>
            </a:r>
            <a:r>
              <a:rPr lang="ru-RU" sz="2800" dirty="0" err="1" smtClean="0">
                <a:latin typeface="Times New Roman" pitchFamily="18" charset="0"/>
                <a:cs typeface="Times New Roman" pitchFamily="18" charset="0"/>
              </a:rPr>
              <a:t>обл.Перезахоронен</a:t>
            </a: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: в 1958 г. </a:t>
            </a:r>
            <a:r>
              <a:rPr lang="ru-RU" sz="2800" dirty="0" err="1" smtClean="0">
                <a:latin typeface="Times New Roman" pitchFamily="18" charset="0"/>
                <a:cs typeface="Times New Roman" pitchFamily="18" charset="0"/>
              </a:rPr>
              <a:t>д.Васильевщина</a:t>
            </a: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 Новгородской области.</a:t>
            </a:r>
            <a:endParaRPr lang="ru-RU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764704"/>
            <a:ext cx="3805819" cy="5246043"/>
          </a:xfrm>
        </p:spPr>
      </p:pic>
    </p:spTree>
    <p:extLst>
      <p:ext uri="{BB962C8B-B14F-4D97-AF65-F5344CB8AC3E}">
        <p14:creationId xmlns="" xmlns:p14="http://schemas.microsoft.com/office/powerpoint/2010/main" val="2489818174"/>
      </p:ext>
    </p:extLst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4620522" y="620688"/>
            <a:ext cx="368395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Мельников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Семён Александрович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ru-RU" sz="800" dirty="0" smtClean="0"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в 1902 г. в д. Мельникова.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1941 г. был призван в действующую армию.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марте 1942 г. пропал без вести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  <a14:imgEffect>
                      <a14:brightnessContrast bright="-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91" r="4865"/>
          <a:stretch/>
        </p:blipFill>
        <p:spPr>
          <a:xfrm>
            <a:off x="323528" y="476672"/>
            <a:ext cx="4032448" cy="526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09055163"/>
      </p:ext>
    </p:extLst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3035"/>
          <a:stretch/>
        </p:blipFill>
        <p:spPr>
          <a:xfrm>
            <a:off x="283809" y="548680"/>
            <a:ext cx="8943790" cy="5688632"/>
          </a:xfrm>
        </p:spPr>
      </p:pic>
      <p:sp>
        <p:nvSpPr>
          <p:cNvPr id="6" name="Заголовок 1"/>
          <p:cNvSpPr txBox="1">
            <a:spLocks/>
          </p:cNvSpPr>
          <p:nvPr/>
        </p:nvSpPr>
        <p:spPr>
          <a:xfrm>
            <a:off x="5506594" y="5733255"/>
            <a:ext cx="3644606" cy="535753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800" smtClean="0"/>
              <a:t>Письмо с фронта</a:t>
            </a:r>
            <a:endParaRPr lang="ru-RU" sz="2800" dirty="0"/>
          </a:p>
        </p:txBody>
      </p:sp>
      <p:cxnSp>
        <p:nvCxnSpPr>
          <p:cNvPr id="8" name="Прямая соединительная линия 7"/>
          <p:cNvCxnSpPr/>
          <p:nvPr/>
        </p:nvCxnSpPr>
        <p:spPr>
          <a:xfrm>
            <a:off x="251520" y="548680"/>
            <a:ext cx="1656184" cy="0"/>
          </a:xfrm>
          <a:prstGeom prst="line">
            <a:avLst/>
          </a:prstGeom>
          <a:ln w="57150">
            <a:solidFill>
              <a:srgbClr val="FF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Рисунок 8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80528" y="0"/>
            <a:ext cx="5687122" cy="6858000"/>
          </a:xfrm>
          <a:prstGeom prst="rect">
            <a:avLst/>
          </a:prstGeom>
        </p:spPr>
      </p:pic>
      <p:cxnSp>
        <p:nvCxnSpPr>
          <p:cNvPr id="10" name="Прямая соединительная линия 9"/>
          <p:cNvCxnSpPr/>
          <p:nvPr/>
        </p:nvCxnSpPr>
        <p:spPr>
          <a:xfrm>
            <a:off x="0" y="500042"/>
            <a:ext cx="157163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142640343"/>
      </p:ext>
    </p:extLst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3851768" y="332656"/>
            <a:ext cx="5184728" cy="6124754"/>
          </a:xfrm>
          <a:prstGeom prst="rect">
            <a:avLst/>
          </a:prstGeom>
          <a:ln w="57150">
            <a:noFill/>
          </a:ln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в 1926 г. д. Мельникова.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Был призван в действующую армию вместе с Кочневым Сергеем Афанасьевичем, Мельниковым Василием Ивановичем, Кочневым Василием Наумовичем.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Во время войны и ещё 5 лет после её окончания служил в штабе в г. </a:t>
            </a:r>
            <a:r>
              <a:rPr lang="ru-RU" sz="2800" dirty="0" err="1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Бабруйске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(Белоруссия). После армии работал в Нижнем Тагиле на </a:t>
            </a:r>
            <a:r>
              <a:rPr lang="ru-RU" sz="2800" dirty="0" err="1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Уралвагон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заводе.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Умер в октябре 1984 г.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  <a14:imgEffect>
                      <a14:saturation sat="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81" r="1"/>
          <a:stretch/>
        </p:blipFill>
        <p:spPr>
          <a:xfrm>
            <a:off x="179588" y="476463"/>
            <a:ext cx="3600248" cy="4752528"/>
          </a:xfrm>
          <a:prstGeom prst="rect">
            <a:avLst/>
          </a:prstGeom>
        </p:spPr>
      </p:pic>
      <p:sp>
        <p:nvSpPr>
          <p:cNvPr id="6" name="Прямоугольник 5"/>
          <p:cNvSpPr/>
          <p:nvPr/>
        </p:nvSpPr>
        <p:spPr>
          <a:xfrm>
            <a:off x="251520" y="5301208"/>
            <a:ext cx="345638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Мельников Егор Семёнович</a:t>
            </a:r>
            <a:endParaRPr lang="ru-RU" sz="2800" dirty="0" smtClean="0"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70250893"/>
      </p:ext>
    </p:extLst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 descr="Метелёв Александр Макарович,1902 г.р..bmp"/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>
            <a:off x="-1" y="0"/>
            <a:ext cx="4643439" cy="6858000"/>
          </a:xfrm>
          <a:prstGeom prst="rect">
            <a:avLst/>
          </a:prstGeom>
        </p:spPr>
      </p:pic>
      <p:sp>
        <p:nvSpPr>
          <p:cNvPr id="149505" name="Rectangle 1"/>
          <p:cNvSpPr>
            <a:spLocks noChangeArrowheads="1"/>
          </p:cNvSpPr>
          <p:nvPr/>
        </p:nvSpPr>
        <p:spPr bwMode="auto">
          <a:xfrm>
            <a:off x="4714876" y="0"/>
            <a:ext cx="4429124" cy="63579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Метелёв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Александр </a:t>
            </a:r>
            <a:r>
              <a:rPr kumimoji="0" lang="ru-RU" sz="28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Макарович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1902-1962 гг.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армию был мобилизован в 1941 г. Воевал под Москвой. В декабре 1941 г. был тяжело ранен. Лечился в одном из московских госпиталей. В июне 1942 г. вернулся домой. Работал в послевоенные годы председателем колхозов в Мельниковой и в </a:t>
            </a:r>
            <a:r>
              <a:rPr kumimoji="0" lang="ru-RU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Кочнево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, сельского совета. </a:t>
            </a:r>
            <a:endParaRPr kumimoji="0" lang="ru-RU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D:\Участники ВОВ -наши земляки\Михеев Александр Петрович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286248" cy="6833426"/>
          </a:xfrm>
          <a:prstGeom prst="rect">
            <a:avLst/>
          </a:prstGeom>
          <a:noFill/>
        </p:spPr>
      </p:pic>
      <p:sp>
        <p:nvSpPr>
          <p:cNvPr id="4" name="Прямоугольник 3"/>
          <p:cNvSpPr/>
          <p:nvPr/>
        </p:nvSpPr>
        <p:spPr>
          <a:xfrm>
            <a:off x="4429124" y="928670"/>
            <a:ext cx="4572000" cy="5262979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Михеев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Александр Петрович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i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1923-1989 гг.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Прошёл боевой путь по Украине, Польше, закончив его в Берлине.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Имеет боевые </a:t>
            </a:r>
            <a:r>
              <a:rPr lang="ru-RU" sz="2800" b="1" i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награды: 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«За победу над Германией», юбилейные медали, посвящённые победе в Великой Отечественной  войне. 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D:\Участники ВОВ -наши земляки\Михеева Прасковья Ильинична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336311" cy="6858000"/>
          </a:xfrm>
          <a:prstGeom prst="rect">
            <a:avLst/>
          </a:prstGeom>
          <a:noFill/>
        </p:spPr>
      </p:pic>
      <p:sp>
        <p:nvSpPr>
          <p:cNvPr id="4" name="Прямоугольник 3"/>
          <p:cNvSpPr/>
          <p:nvPr/>
        </p:nvSpPr>
        <p:spPr>
          <a:xfrm>
            <a:off x="4357686" y="214290"/>
            <a:ext cx="4786314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Михеева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Прасковья Ильинична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Родилась в 1924 году. В годы Великой Отечественной войны служила медицинской сестрой в эвакуационном госпитале на Украине. </a:t>
            </a:r>
            <a:r>
              <a:rPr lang="ru-RU" sz="2800" b="1" i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Награждена 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медалями: «За победу над Германией», «За отвагу», юбилейными медалями Вооружённых Сил СССР и победы над Германией. 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D:\Участники ВОВ -наши земляки\Мищенко Иван Степанович.bmp"/>
          <p:cNvPicPr>
            <a:picLocks noChangeAspect="1" noChangeArrowheads="1"/>
          </p:cNvPicPr>
          <p:nvPr/>
        </p:nvPicPr>
        <p:blipFill>
          <a:blip r:embed="rId2">
            <a:grayscl/>
            <a:lum contrast="-40000"/>
          </a:blip>
          <a:srcRect r="2987"/>
          <a:stretch>
            <a:fillRect/>
          </a:stretch>
        </p:blipFill>
        <p:spPr bwMode="auto">
          <a:xfrm>
            <a:off x="0" y="0"/>
            <a:ext cx="5000628" cy="6858000"/>
          </a:xfrm>
          <a:prstGeom prst="rect">
            <a:avLst/>
          </a:prstGeom>
          <a:noFill/>
        </p:spPr>
      </p:pic>
      <p:sp>
        <p:nvSpPr>
          <p:cNvPr id="4" name="Прямоугольник 3"/>
          <p:cNvSpPr/>
          <p:nvPr/>
        </p:nvSpPr>
        <p:spPr>
          <a:xfrm>
            <a:off x="5000628" y="0"/>
            <a:ext cx="4143372" cy="68634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Мищенко</a:t>
            </a:r>
          </a:p>
          <a:p>
            <a:pPr algn="ctr"/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Иван Степанович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Родился в Краснодарском крае. Спасаясь от оккупантов, в 14 лет,  покинул свой дом и попал в Азовскую военно-морскую флотилию, зачислен юнгой на военный корабль под командованием капитан-лейтенанта Волошина. Победу встретил в Риге, где охранял военный аэродром. </a:t>
            </a:r>
            <a:r>
              <a:rPr lang="ru-RU" sz="2400" b="1" i="1" dirty="0" smtClean="0">
                <a:latin typeface="Times New Roman" pitchFamily="18" charset="0"/>
                <a:cs typeface="Times New Roman" pitchFamily="18" charset="0"/>
              </a:rPr>
              <a:t>Награжден </a:t>
            </a:r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медалями «За победу над Германией», «30 лет Советской Армии и Флота», медалью Жукова «50 лет победы в ВОВ», «За освоение целинных земель»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D:\Участники ВОВ -наши земляки\Некрасов Александр Максимович (2).bmp"/>
          <p:cNvPicPr>
            <a:picLocks noChangeAspect="1" noChangeArrowheads="1"/>
          </p:cNvPicPr>
          <p:nvPr/>
        </p:nvPicPr>
        <p:blipFill>
          <a:blip r:embed="rId2"/>
          <a:srcRect r="2439"/>
          <a:stretch>
            <a:fillRect/>
          </a:stretch>
        </p:blipFill>
        <p:spPr bwMode="auto">
          <a:xfrm>
            <a:off x="-1" y="0"/>
            <a:ext cx="4714877" cy="6858000"/>
          </a:xfrm>
          <a:prstGeom prst="rect">
            <a:avLst/>
          </a:prstGeom>
          <a:noFill/>
        </p:spPr>
      </p:pic>
      <p:sp>
        <p:nvSpPr>
          <p:cNvPr id="145409" name="Rectangle 1"/>
          <p:cNvSpPr>
            <a:spLocks noChangeArrowheads="1"/>
          </p:cNvSpPr>
          <p:nvPr/>
        </p:nvSpPr>
        <p:spPr bwMode="auto">
          <a:xfrm>
            <a:off x="4786314" y="0"/>
            <a:ext cx="4357686" cy="6617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Некрасов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Александр Максимович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ru-RU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в</a:t>
            </a:r>
            <a:r>
              <a:rPr kumimoji="0" lang="ru-RU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1923, д. Желонки.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1941 г. окончил ФЗО в Свердловске по специальности: составитель поездов. На фронт призван в 1942 г. Химик-разведчик, Ленинградский фронт. 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Награждена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медалями: «За оборону Ленинграда», «За храбрость», «За отвагу», юбилейными медалями Вооружённых сил СССР и победы над Германией, трудовыми наградами – «За освоение целинных земель», «Ветеран труда». </a:t>
            </a:r>
            <a:endParaRPr kumimoji="0" lang="ru-RU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D:\Участники ВОВ -наши земляки\Некрасов Дмитрий Леонтьевич (2)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571480"/>
            <a:ext cx="4167202" cy="5715016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4" name="Прямоугольник 3"/>
          <p:cNvSpPr/>
          <p:nvPr/>
        </p:nvSpPr>
        <p:spPr>
          <a:xfrm>
            <a:off x="5000628" y="1142984"/>
            <a:ext cx="4143372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Некрасов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Дмитрий Леонтьевич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Сын Леонтия Федотовича Некрасова, комбрига Красной армии.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Как и отец, участник гражданской войны, а также и Великой Отечественной. 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Погиб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в 1943 г.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D:\Участники ВОВ -наши земляки\Некрасов Николай Тимофеевич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642918"/>
            <a:ext cx="3781536" cy="5840050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4" name="Прямоугольник 3"/>
          <p:cNvSpPr/>
          <p:nvPr/>
        </p:nvSpPr>
        <p:spPr>
          <a:xfrm>
            <a:off x="4643438" y="928670"/>
            <a:ext cx="4071934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Некрасов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Николай Тимофеевич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Год рождения 1916, д. Желонки. Призван на Великую Отечественную войну в день её начала – 22 июня 1941 года.  Последнее письмо с фронта получено в августе 1941 года.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Безвестно </a:t>
            </a: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погиб.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D:\Участники ВОВ -наши земляки\Неустроев Василий Григорьевич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493336" cy="6858000"/>
          </a:xfrm>
          <a:prstGeom prst="rect">
            <a:avLst/>
          </a:prstGeom>
          <a:noFill/>
        </p:spPr>
      </p:pic>
      <p:sp>
        <p:nvSpPr>
          <p:cNvPr id="4" name="Прямоугольник 3"/>
          <p:cNvSpPr/>
          <p:nvPr/>
        </p:nvSpPr>
        <p:spPr>
          <a:xfrm>
            <a:off x="4429124" y="0"/>
            <a:ext cx="4714876" cy="69865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Неустроев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Василий Григорьевич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i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1926-1995 г.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 фронт призван в 1943 г. Воевал связным в составе стрелкового полка Прибалтийского фронта. Участвовал в освобождении республик Прибалтики. Под Ригой был ранен. Из госпиталя в июле 1945 г. вернулся домой. </a:t>
            </a:r>
            <a:r>
              <a:rPr lang="ru-RU" sz="2800" b="1" i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медалью: «За отвагу», юбилейными медалями Вооружённых Сил СССР и победы в ВОВ.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D:\Участники ВОВ -наши земляки\Неустроев Иван Кузьмич.JPG"/>
          <p:cNvPicPr>
            <a:picLocks noChangeAspect="1" noChangeArrowheads="1"/>
          </p:cNvPicPr>
          <p:nvPr/>
        </p:nvPicPr>
        <p:blipFill>
          <a:blip r:embed="rId2">
            <a:lum bright="-20000" contrast="10000"/>
          </a:blip>
          <a:srcRect/>
          <a:stretch>
            <a:fillRect/>
          </a:stretch>
        </p:blipFill>
        <p:spPr bwMode="auto">
          <a:xfrm>
            <a:off x="642910" y="642918"/>
            <a:ext cx="3835176" cy="5643578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4" name="Прямоугольник 3"/>
          <p:cNvSpPr/>
          <p:nvPr/>
        </p:nvSpPr>
        <p:spPr>
          <a:xfrm>
            <a:off x="4929190" y="214290"/>
            <a:ext cx="3786182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Неустроев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Иван Кузьмич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в 1911 году в д. Талица.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Работал бригадиром в колхозе.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Призван на фронт в 1941 году.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ноябре 1941 года </a:t>
            </a: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погиб </a:t>
            </a:r>
            <a:r>
              <a:rPr lang="ru-RU" sz="2800" b="1" dirty="0" err="1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безвести</a:t>
            </a: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89" name="Rectangle 1"/>
          <p:cNvSpPr>
            <a:spLocks noChangeArrowheads="1"/>
          </p:cNvSpPr>
          <p:nvPr/>
        </p:nvSpPr>
        <p:spPr bwMode="auto">
          <a:xfrm>
            <a:off x="4000496" y="0"/>
            <a:ext cx="5143504" cy="655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Неустроев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Петр Романович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1905-1983 гг.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Призван в действующую армию в 1941 г. Воевал в составе Ленинградского фронта, в 1943 г. был ранен, лечился в </a:t>
            </a:r>
            <a:r>
              <a:rPr kumimoji="0" lang="ru-RU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госпи-тале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. После лечения </a:t>
            </a:r>
            <a:r>
              <a:rPr kumimoji="0" lang="ru-RU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демоби-лизовался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, вернулся домой. </a:t>
            </a:r>
            <a:r>
              <a:rPr kumimoji="0" lang="ru-RU" sz="28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орденом «Красной Звезды», 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медалями «За оборону Ленинграда», «За победу над Германией», юбилейными медалями Вооружённых Сил СССР и победы в ВОВ. </a:t>
            </a:r>
          </a:p>
        </p:txBody>
      </p:sp>
      <p:pic>
        <p:nvPicPr>
          <p:cNvPr id="140290" name="Picture 2" descr="C:\Users\ТГ\Desktop\Рисунок1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"/>
            <a:ext cx="4000496" cy="6839559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D:\Участники ВОВ -наши земляки\Николаев Андрей Степанович_Осколковой брат.jpg"/>
          <p:cNvPicPr>
            <a:picLocks noChangeAspect="1" noChangeArrowheads="1"/>
          </p:cNvPicPr>
          <p:nvPr/>
        </p:nvPicPr>
        <p:blipFill>
          <a:blip r:embed="rId2"/>
          <a:srcRect l="3769" t="1351" r="21608" b="4055"/>
          <a:stretch>
            <a:fillRect/>
          </a:stretch>
        </p:blipFill>
        <p:spPr bwMode="auto">
          <a:xfrm>
            <a:off x="0" y="-1"/>
            <a:ext cx="3857620" cy="6819031"/>
          </a:xfrm>
          <a:prstGeom prst="rect">
            <a:avLst/>
          </a:prstGeom>
          <a:noFill/>
        </p:spPr>
      </p:pic>
      <p:sp>
        <p:nvSpPr>
          <p:cNvPr id="4" name="Прямоугольник 3"/>
          <p:cNvSpPr/>
          <p:nvPr/>
        </p:nvSpPr>
        <p:spPr>
          <a:xfrm>
            <a:off x="4000496" y="0"/>
            <a:ext cx="5143504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Николаев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Андрей Степанович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i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1925-2017 гг.</a:t>
            </a:r>
            <a:endParaRPr lang="ru-RU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Ушел на фронт в 1943 г. из Еланских лагерей, где проходил курсы снайперов. </a:t>
            </a:r>
            <a:r>
              <a:rPr lang="ru-RU" sz="2800" b="1" i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более, чем 30 наградами: (в том числе </a:t>
            </a:r>
            <a:r>
              <a:rPr lang="ru-RU" sz="2800" b="1" dirty="0" smtClean="0">
                <a:solidFill>
                  <a:srgbClr val="FF0000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орденами Отечественной войны 2</a:t>
            </a:r>
            <a:r>
              <a:rPr lang="ru-RU" sz="2800" b="1" u="sng" baseline="30000" dirty="0" smtClean="0">
                <a:solidFill>
                  <a:srgbClr val="FF0000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х</a:t>
            </a:r>
            <a:r>
              <a:rPr lang="ru-RU" sz="2800" b="1" dirty="0" smtClean="0">
                <a:solidFill>
                  <a:srgbClr val="FF0000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степеней, Октябрьской революции, Красного знамени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). Подполковник в отставке. Участник парадов Победы на Красной площади (2000, 2005, 2010, 2015 гг.)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D:\Участники ВОВ -наши земляки\Николаев Афанасий Евстафьевич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255463" cy="6858000"/>
          </a:xfrm>
          <a:prstGeom prst="rect">
            <a:avLst/>
          </a:prstGeom>
          <a:noFill/>
        </p:spPr>
      </p:pic>
      <p:sp>
        <p:nvSpPr>
          <p:cNvPr id="4" name="Прямоугольник 3"/>
          <p:cNvSpPr/>
          <p:nvPr/>
        </p:nvSpPr>
        <p:spPr>
          <a:xfrm>
            <a:off x="4357686" y="0"/>
            <a:ext cx="4786314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Николаев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Афанасий </a:t>
            </a:r>
            <a:r>
              <a:rPr lang="ru-RU" sz="2800" b="1" dirty="0" err="1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Евстафьевич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i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1901-1984 гг.</a:t>
            </a:r>
            <a:endParaRPr lang="ru-RU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Участник Гражданской и ВОВ. Воевал на Западном фронте, Украине, был трижды ранен. Инвалид Великой Отечественной войны. </a:t>
            </a:r>
            <a:r>
              <a:rPr lang="ru-RU" sz="2800" b="1" i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ru-RU" sz="2800" b="1" dirty="0" smtClean="0">
                <a:solidFill>
                  <a:srgbClr val="FF0000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орденом Красной Звезды, 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медалью «За победу над Германией», юбилейными медалями Вооружённых Сил СССР и победы в ВОВ.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285852" y="3714752"/>
            <a:ext cx="6400800" cy="1752600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ru-RU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Николаев Дмитрий Харитонович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ru-RU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1916 года рождения.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ru-RU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Погиб 24.02.1943 г. воинское звание –сержант. </a:t>
            </a:r>
            <a:r>
              <a:rPr lang="ru-RU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Награжден </a:t>
            </a:r>
            <a:r>
              <a:rPr lang="ru-RU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Орденом Славы 3 степени. Захоронен на территории Украины  Сумская область, Сумской р-н, с </a:t>
            </a:r>
            <a:r>
              <a:rPr lang="ru-RU" sz="2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Бездрик</a:t>
            </a:r>
            <a:endParaRPr lang="ru-RU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Рисунок 4" descr="SAM_190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4281" y="214290"/>
            <a:ext cx="3905277" cy="2928958"/>
          </a:xfrm>
          <a:prstGeom prst="rect">
            <a:avLst/>
          </a:prstGeom>
        </p:spPr>
      </p:pic>
      <p:pic>
        <p:nvPicPr>
          <p:cNvPr id="4" name="Рисунок 3" descr="SAM_19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8596" y="714356"/>
            <a:ext cx="2643206" cy="1928827"/>
          </a:xfrm>
          <a:prstGeom prst="rect">
            <a:avLst/>
          </a:prstGeom>
        </p:spPr>
      </p:pic>
      <p:pic>
        <p:nvPicPr>
          <p:cNvPr id="6" name="Рисунок 5" descr="SAM_190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43438" y="285728"/>
            <a:ext cx="3857620" cy="2893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63392471"/>
      </p:ext>
    </p:extLst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4143372" y="1"/>
            <a:ext cx="5000628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4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Николаев 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4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Семён Афанасьевич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1896 г. р., в с. </a:t>
            </a:r>
            <a:r>
              <a:rPr lang="ru-RU" sz="2400" dirty="0" err="1" smtClean="0">
                <a:latin typeface="Times New Roman" pitchFamily="18" charset="0"/>
                <a:cs typeface="Times New Roman" pitchFamily="18" charset="0"/>
              </a:rPr>
              <a:t>Кочневском</a:t>
            </a:r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. В 1941 г. призван на войну. Воевал в составе 249 дивизии 4 ударной армии северо-западного фронта. с которой участвовал в Вяземской, Калининской, </a:t>
            </a:r>
            <a:r>
              <a:rPr lang="ru-RU" sz="2400" dirty="0" err="1" smtClean="0">
                <a:latin typeface="Times New Roman" pitchFamily="18" charset="0"/>
                <a:cs typeface="Times New Roman" pitchFamily="18" charset="0"/>
              </a:rPr>
              <a:t>Торопецко-Холмской</a:t>
            </a:r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 операциях. 16 </a:t>
            </a:r>
            <a:r>
              <a:rPr lang="ru-RU" sz="2400" dirty="0" err="1" smtClean="0">
                <a:latin typeface="Times New Roman" pitchFamily="18" charset="0"/>
                <a:cs typeface="Times New Roman" pitchFamily="18" charset="0"/>
              </a:rPr>
              <a:t>гв</a:t>
            </a:r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. дивизия  начала наступление 30 июля 1942 г. Был смертельно ранен в бою за д. </a:t>
            </a:r>
            <a:r>
              <a:rPr lang="ru-RU" sz="2400" dirty="0" err="1" smtClean="0">
                <a:latin typeface="Times New Roman" pitchFamily="18" charset="0"/>
                <a:cs typeface="Times New Roman" pitchFamily="18" charset="0"/>
              </a:rPr>
              <a:t>Коршуново</a:t>
            </a:r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, Ржевского района. Захоронен в д. </a:t>
            </a:r>
            <a:r>
              <a:rPr lang="ru-RU" sz="2400" dirty="0" err="1" smtClean="0">
                <a:latin typeface="Times New Roman" pitchFamily="18" charset="0"/>
                <a:cs typeface="Times New Roman" pitchFamily="18" charset="0"/>
              </a:rPr>
              <a:t>Ефимово</a:t>
            </a:r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, Ржевского р-на.  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Там же захоронено 1729 бойцов.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ru-RU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2274" name="Picture 2" descr="Николаев Семён Афанасьевич"/>
          <p:cNvPicPr>
            <a:picLocks noChangeAspect="1" noChangeArrowheads="1"/>
          </p:cNvPicPr>
          <p:nvPr/>
        </p:nvPicPr>
        <p:blipFill>
          <a:blip r:embed="rId2"/>
          <a:srcRect l="8694" r="11595"/>
          <a:stretch>
            <a:fillRect/>
          </a:stretch>
        </p:blipFill>
        <p:spPr bwMode="auto">
          <a:xfrm>
            <a:off x="428596" y="428604"/>
            <a:ext cx="3254160" cy="5679949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4572000" y="214290"/>
            <a:ext cx="428628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400" b="1" dirty="0" err="1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Норошкин</a:t>
            </a:r>
            <a:r>
              <a:rPr lang="ru-RU" sz="24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4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Александр Васильевич</a:t>
            </a:r>
            <a:r>
              <a:rPr lang="ru-RU" sz="24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endParaRPr lang="ru-RU" sz="2400" dirty="0" smtClean="0"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4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1902 г. рождения. Приехал из Костромской области. До войны работал счетоводом в колхозе. Призван на войну осенью 1944 г. Воевал в Кишинёве, под Сталинградом, в Киеве. Звание – рядовой.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4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Погиб</a:t>
            </a:r>
            <a:r>
              <a:rPr lang="ru-RU" sz="24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5 апреля 1944 г</a:t>
            </a:r>
            <a:r>
              <a:rPr lang="ru-RU" sz="24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.</a:t>
            </a:r>
            <a:r>
              <a:rPr lang="ru-RU" sz="24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4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Место захоронения: Львовская область </a:t>
            </a:r>
            <a:r>
              <a:rPr lang="ru-RU" sz="2400" dirty="0" err="1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Подкаменский</a:t>
            </a:r>
            <a:r>
              <a:rPr lang="ru-RU" sz="24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район с. Чудско – </a:t>
            </a:r>
            <a:r>
              <a:rPr lang="ru-RU" sz="2400" dirty="0" err="1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Бретское</a:t>
            </a:r>
            <a:r>
              <a:rPr lang="ru-RU" sz="24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Гражданское кладбище.</a:t>
            </a:r>
            <a:endParaRPr lang="ru-RU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Рисунок 4" descr="20170428_212212.jp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>
            <a:off x="571472" y="500042"/>
            <a:ext cx="3602945" cy="5715016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D:\Участники ВОВ -наши земляки\Норошкин Николай Алексеевич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714876" cy="6911924"/>
          </a:xfrm>
          <a:prstGeom prst="rect">
            <a:avLst/>
          </a:prstGeom>
          <a:noFill/>
        </p:spPr>
      </p:pic>
      <p:sp>
        <p:nvSpPr>
          <p:cNvPr id="4" name="Прямоугольник 3"/>
          <p:cNvSpPr/>
          <p:nvPr/>
        </p:nvSpPr>
        <p:spPr>
          <a:xfrm>
            <a:off x="4714876" y="0"/>
            <a:ext cx="4429124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err="1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Норошкин</a:t>
            </a: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Николай Алексеевич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1925-1974 гг.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Призван в армию в 1942 г. Воевал в Белоруссии, Литве стрелком </a:t>
            </a:r>
            <a:r>
              <a:rPr lang="ru-RU" sz="2800" dirty="0" err="1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истреби-тельного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батальона. Гвардии сержант, командир взвода. Был трижды ранен, в том числе тяжело, лечился в госпитале. </a:t>
            </a:r>
            <a:r>
              <a:rPr lang="ru-RU" sz="24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Вернулся на Родину в 1949 г. </a:t>
            </a:r>
            <a:r>
              <a:rPr lang="ru-RU" sz="2800" b="1" i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медалью «За отвагу», юбилейными военными наградами. 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D:\Участники ВОВ -наши земляки\Олонцев Василий Антонович.bmp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</a:blip>
          <a:srcRect r="1471"/>
          <a:stretch>
            <a:fillRect/>
          </a:stretch>
        </p:blipFill>
        <p:spPr bwMode="auto">
          <a:xfrm>
            <a:off x="0" y="0"/>
            <a:ext cx="4786314" cy="6967684"/>
          </a:xfrm>
          <a:prstGeom prst="rect">
            <a:avLst/>
          </a:prstGeom>
          <a:noFill/>
        </p:spPr>
      </p:pic>
      <p:sp>
        <p:nvSpPr>
          <p:cNvPr id="136193" name="Rectangle 1"/>
          <p:cNvSpPr>
            <a:spLocks noChangeArrowheads="1"/>
          </p:cNvSpPr>
          <p:nvPr/>
        </p:nvSpPr>
        <p:spPr bwMode="auto">
          <a:xfrm>
            <a:off x="4786314" y="0"/>
            <a:ext cx="4357686" cy="655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Олонцев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Василий Антонович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ru-RU" sz="28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1921-1972 гг.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Был призван в армию, а после начала ВОВ участвовал в военных действиях на фронте. Был ранен и обморожен. Вернулся домой после окончании войны. </a:t>
            </a:r>
            <a:r>
              <a:rPr kumimoji="0" lang="ru-RU" sz="2800" b="1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  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медалями «За победу над Германией», юбилейными медалями Советских Вооруженных Сил и победы в ВОВ.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0_a7aaa_6b56f12c_S.png"/>
          <p:cNvPicPr>
            <a:picLocks noChangeAspect="1"/>
          </p:cNvPicPr>
          <p:nvPr/>
        </p:nvPicPr>
        <p:blipFill>
          <a:blip r:embed="rId2"/>
          <a:srcRect l="847" t="2150" r="4237" b="5376"/>
          <a:stretch>
            <a:fillRect/>
          </a:stretch>
        </p:blipFill>
        <p:spPr>
          <a:xfrm>
            <a:off x="1" y="0"/>
            <a:ext cx="9143999" cy="6857999"/>
          </a:xfrm>
          <a:prstGeom prst="rect">
            <a:avLst/>
          </a:prstGeom>
        </p:spPr>
      </p:pic>
      <p:sp>
        <p:nvSpPr>
          <p:cNvPr id="4" name="Прямоугольник 3"/>
          <p:cNvSpPr/>
          <p:nvPr/>
        </p:nvSpPr>
        <p:spPr>
          <a:xfrm>
            <a:off x="2428860" y="2071678"/>
            <a:ext cx="535785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4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Осипов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4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Иван Васильевич</a:t>
            </a:r>
            <a:r>
              <a:rPr lang="ru-RU" sz="24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endParaRPr lang="ru-RU" sz="2400" dirty="0" smtClean="0"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4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в 1919 г.в д. Шумки. Призван в армию в 1941 г. Воевал на разных фронтах. Был тяжело ранен. Вернулся домой в 1946 г. Спустя неделю после возвращения умер. </a:t>
            </a:r>
            <a:r>
              <a:rPr lang="ru-RU" sz="2400" b="1" i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 </a:t>
            </a:r>
            <a:r>
              <a:rPr lang="ru-RU" sz="24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медалями: «За отвагу»,  «За победу над Германией», юбилейными медалями.</a:t>
            </a:r>
            <a:endParaRPr lang="ru-RU" sz="24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D:\Участники ВОВ -наши земляки\Панов Василий Никитич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639834" cy="6858000"/>
          </a:xfrm>
          <a:prstGeom prst="rect">
            <a:avLst/>
          </a:prstGeom>
          <a:noFill/>
        </p:spPr>
      </p:pic>
      <p:sp>
        <p:nvSpPr>
          <p:cNvPr id="4" name="Прямоугольник 3"/>
          <p:cNvSpPr/>
          <p:nvPr/>
        </p:nvSpPr>
        <p:spPr>
          <a:xfrm>
            <a:off x="4643438" y="0"/>
            <a:ext cx="4286248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Панов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Василий Никитич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i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1919-1987 гг.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Призван был в армию в сентябре 1939 г. С первых дней войны участвовал в боях с фашистами. Дважды был ранен.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1942 г. после тяжелого ранения и лечения в госпитале возвращается домой.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i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юбилейными медалями Вооруженных Сил СССР, победы в ВОВ. 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D:\Участники ВОВ -наши земляки\Подкорытов Иосиф Григорьевич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286248" cy="6828224"/>
          </a:xfrm>
          <a:prstGeom prst="rect">
            <a:avLst/>
          </a:prstGeom>
          <a:noFill/>
        </p:spPr>
      </p:pic>
      <p:sp>
        <p:nvSpPr>
          <p:cNvPr id="4" name="Прямоугольник 3"/>
          <p:cNvSpPr/>
          <p:nvPr/>
        </p:nvSpPr>
        <p:spPr>
          <a:xfrm>
            <a:off x="4357686" y="285728"/>
            <a:ext cx="4572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err="1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Подкорытов</a:t>
            </a: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Иосиф Григорьевич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1915 г.р., с. </a:t>
            </a:r>
            <a:r>
              <a:rPr lang="ru-RU" sz="2800" dirty="0" err="1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Кочневское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Рисунок 5" descr="Подкорытов Иос Григ.jpg"/>
          <p:cNvPicPr>
            <a:picLocks noChangeAspect="1"/>
          </p:cNvPicPr>
          <p:nvPr/>
        </p:nvPicPr>
        <p:blipFill>
          <a:blip r:embed="rId3">
            <a:lum bright="-10000"/>
          </a:blip>
          <a:srcRect l="6148" t="30552" r="11463" b="8344"/>
          <a:stretch>
            <a:fillRect/>
          </a:stretch>
        </p:blipFill>
        <p:spPr>
          <a:xfrm>
            <a:off x="4143372" y="2000240"/>
            <a:ext cx="4786346" cy="2000264"/>
          </a:xfrm>
          <a:prstGeom prst="rect">
            <a:avLst/>
          </a:prstGeom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0" y="642918"/>
            <a:ext cx="3286116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err="1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Подкорытов</a:t>
            </a: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Иосиф Григорьевич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9" name="Группа 8"/>
          <p:cNvGrpSpPr/>
          <p:nvPr/>
        </p:nvGrpSpPr>
        <p:grpSpPr>
          <a:xfrm>
            <a:off x="3500430" y="285728"/>
            <a:ext cx="5214974" cy="6143668"/>
            <a:chOff x="3500430" y="0"/>
            <a:chExt cx="5214974" cy="5429264"/>
          </a:xfrm>
        </p:grpSpPr>
        <p:pic>
          <p:nvPicPr>
            <p:cNvPr id="5" name="Рисунок 4" descr="Подкорытов ИГ.jpg"/>
            <p:cNvPicPr>
              <a:picLocks noChangeAspect="1"/>
            </p:cNvPicPr>
            <p:nvPr/>
          </p:nvPicPr>
          <p:blipFill>
            <a:blip r:embed="rId2"/>
            <a:srcRect t="76042"/>
            <a:stretch>
              <a:fillRect/>
            </a:stretch>
          </p:blipFill>
          <p:spPr>
            <a:xfrm>
              <a:off x="3500430" y="3286124"/>
              <a:ext cx="5214974" cy="2143140"/>
            </a:xfrm>
            <a:prstGeom prst="rect">
              <a:avLst/>
            </a:prstGeom>
          </p:spPr>
        </p:pic>
        <p:pic>
          <p:nvPicPr>
            <p:cNvPr id="7" name="Рисунок 6" descr="Подкорытов Иосиф Григорьевич (2).jpg"/>
            <p:cNvPicPr>
              <a:picLocks noChangeAspect="1"/>
            </p:cNvPicPr>
            <p:nvPr/>
          </p:nvPicPr>
          <p:blipFill>
            <a:blip r:embed="rId3"/>
            <a:srcRect b="49463"/>
            <a:stretch>
              <a:fillRect/>
            </a:stretch>
          </p:blipFill>
          <p:spPr>
            <a:xfrm>
              <a:off x="3500430" y="0"/>
              <a:ext cx="5178014" cy="3357562"/>
            </a:xfrm>
            <a:prstGeom prst="rect">
              <a:avLst/>
            </a:prstGeom>
          </p:spPr>
        </p:pic>
      </p:grp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D:\Участники ВОВ -наши земляки\Подкорытова Анна Степановна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" y="-1"/>
            <a:ext cx="3787753" cy="5214951"/>
          </a:xfrm>
          <a:prstGeom prst="rect">
            <a:avLst/>
          </a:prstGeom>
          <a:noFill/>
        </p:spPr>
      </p:pic>
      <p:sp>
        <p:nvSpPr>
          <p:cNvPr id="133121" name="Rectangle 1"/>
          <p:cNvSpPr>
            <a:spLocks noChangeArrowheads="1"/>
          </p:cNvSpPr>
          <p:nvPr/>
        </p:nvSpPr>
        <p:spPr bwMode="auto">
          <a:xfrm>
            <a:off x="4000496" y="214290"/>
            <a:ext cx="4786346" cy="5016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Подкорытова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Анна Степановна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1923 года рождения. Закончила </a:t>
            </a:r>
            <a:r>
              <a:rPr kumimoji="0" lang="ru-RU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Камышловское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ru-RU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пед.училище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. Проработав год учительницей в школе № 8 г. Серова, в начале июня 1942 г. добровольцем ушла на фронт. Была в действующей армии в Ленинграде в блокадные годы, затем в Кронштадте, Прибалтике: городах Тарту, Каунас, Отепя, Пярну, Таллинн, Кёнигсберг. </a:t>
            </a:r>
            <a:endParaRPr kumimoji="0" lang="ru-RU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0" y="5214950"/>
            <a:ext cx="91440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Была фронтовой радисткой – телеграфисткой, передавала текст со скоростью 120 знаков в минуту азбуки «</a:t>
            </a:r>
            <a:r>
              <a:rPr kumimoji="0" lang="ru-RU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морзе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». Вернулась домой в 1946 году  в </a:t>
            </a:r>
            <a:r>
              <a:rPr kumimoji="0" lang="ru-RU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Кочневскую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школу учителем начальных классов.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498" name="Picture 2" descr="Подкорытов Степан Ефимович 1900 г"/>
          <p:cNvPicPr>
            <a:picLocks noChangeAspect="1" noChangeArrowheads="1"/>
          </p:cNvPicPr>
          <p:nvPr/>
        </p:nvPicPr>
        <p:blipFill>
          <a:blip r:embed="rId2">
            <a:lum bright="20000"/>
          </a:blip>
          <a:srcRect/>
          <a:stretch>
            <a:fillRect/>
          </a:stretch>
        </p:blipFill>
        <p:spPr bwMode="auto">
          <a:xfrm>
            <a:off x="428596" y="500042"/>
            <a:ext cx="2881638" cy="3857676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32097" name="Rectangle 1"/>
          <p:cNvSpPr>
            <a:spLocks noChangeArrowheads="1"/>
          </p:cNvSpPr>
          <p:nvPr/>
        </p:nvSpPr>
        <p:spPr bwMode="auto">
          <a:xfrm>
            <a:off x="3643306" y="0"/>
            <a:ext cx="5286412" cy="48320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Подкорытов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Степан Ефимович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1900 г. р. В первые дни войны был призван в ряды Красной армии, сначала в Еланские лагеря, а затем в ноябре поехал на фронт. В начале эшелон шёл на Москву, потом повернули на север и остановились в г. Кинешма Ивановской области. 1 декабря 1941 г перебросили под г. Клин 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Rectangle 1"/>
          <p:cNvSpPr>
            <a:spLocks noChangeArrowheads="1"/>
          </p:cNvSpPr>
          <p:nvPr/>
        </p:nvSpPr>
        <p:spPr bwMode="auto">
          <a:xfrm>
            <a:off x="0" y="4714884"/>
            <a:ext cx="9144000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Погиб </a:t>
            </a:r>
            <a:r>
              <a:rPr kumimoji="0" lang="ru-RU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 деревни Голяди 13 декабря, защищая Москву. Был в разведке, их 6 человек накрыло снарядом и потом замело. Так в воронке от снаряда и пролежали до весны. В марте 1942 г. житель этой деревни Медков И.Н. нашёл их; по медальону, узнав адрес, сообщил на Урал жене. Похоронен вместе с 1800 солдатами в братской могиле.</a:t>
            </a:r>
            <a:endParaRPr kumimoji="0" lang="ru-RU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 descr="Рисунок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546487" cy="6858000"/>
          </a:xfrm>
          <a:prstGeom prst="rect">
            <a:avLst/>
          </a:prstGeom>
        </p:spPr>
      </p:pic>
      <p:sp>
        <p:nvSpPr>
          <p:cNvPr id="130049" name="Rectangle 1"/>
          <p:cNvSpPr>
            <a:spLocks noChangeArrowheads="1"/>
          </p:cNvSpPr>
          <p:nvPr/>
        </p:nvSpPr>
        <p:spPr bwMode="auto">
          <a:xfrm>
            <a:off x="4572000" y="0"/>
            <a:ext cx="4572000" cy="655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Проскуряков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Михаил Андреевич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ru-RU" sz="28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в 1918 г. Призван в армию в 1940 г. Служил во Львове. С первых дней войны принял участие в боях с врагом. Получил ранение и направлен в госпиталь. В феврале 1945 г. вернулся домой инвалидом. </a:t>
            </a:r>
            <a:r>
              <a:rPr kumimoji="0" lang="ru-RU" sz="2800" b="1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медалью «За победу над Германией», юбилейными медалями Вооружённых Сил СССР и победы в ВОВ. </a:t>
            </a:r>
            <a:endParaRPr kumimoji="0" lang="ru-RU" sz="28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D:\Участники ВОВ -наши земляки\Пульников Василий Павлович.JPG"/>
          <p:cNvPicPr>
            <a:picLocks noChangeAspect="1" noChangeArrowheads="1"/>
          </p:cNvPicPr>
          <p:nvPr/>
        </p:nvPicPr>
        <p:blipFill>
          <a:blip r:embed="rId2">
            <a:grayscl/>
            <a:lum bright="10000" contrast="20000"/>
          </a:blip>
          <a:srcRect l="6382" b="1780"/>
          <a:stretch>
            <a:fillRect/>
          </a:stretch>
        </p:blipFill>
        <p:spPr bwMode="auto">
          <a:xfrm>
            <a:off x="571472" y="642918"/>
            <a:ext cx="3411380" cy="5659706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4" name="Прямоугольник 3"/>
          <p:cNvSpPr/>
          <p:nvPr/>
        </p:nvSpPr>
        <p:spPr>
          <a:xfrm>
            <a:off x="4286248" y="714356"/>
            <a:ext cx="428628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err="1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Пульников</a:t>
            </a: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Василий Павлович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в 1905 г., в с. </a:t>
            </a:r>
            <a:r>
              <a:rPr lang="ru-RU" sz="2800" dirty="0" err="1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Пульниково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. Проживал с семьёй в с. Куровском. Работал в колхозе. 01.01.1940 г. призван в Красную армию.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Дома осталось 8 детей.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Погиб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безвестно под Сталинградом в июне 1943 г.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 descr="0_a7aaa_6b56f12c_S.png"/>
          <p:cNvPicPr>
            <a:picLocks noChangeAspect="1"/>
          </p:cNvPicPr>
          <p:nvPr/>
        </p:nvPicPr>
        <p:blipFill>
          <a:blip r:embed="rId2"/>
          <a:srcRect l="847" t="2150" r="4237" b="5376"/>
          <a:stretch>
            <a:fillRect/>
          </a:stretch>
        </p:blipFill>
        <p:spPr>
          <a:xfrm>
            <a:off x="285720" y="357166"/>
            <a:ext cx="8572560" cy="616152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28001" name="Rectangle 1"/>
          <p:cNvSpPr>
            <a:spLocks noChangeArrowheads="1"/>
          </p:cNvSpPr>
          <p:nvPr/>
        </p:nvSpPr>
        <p:spPr bwMode="auto">
          <a:xfrm>
            <a:off x="2500298" y="2071678"/>
            <a:ext cx="5643570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Рудаков Василий Иванович</a:t>
            </a:r>
            <a:endParaRPr kumimoji="0" lang="ru-RU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Год и место рождения: 1925, с. </a:t>
            </a:r>
            <a:r>
              <a:rPr kumimoji="0" lang="ru-RU" sz="2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Кочнево</a:t>
            </a:r>
            <a:r>
              <a:rPr kumimoji="0" lang="ru-RU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Призван в 1943 году. После прохождения курсов снайперов в Еланских лагерях был направлен на фронт. Воевал в составе пехотного 191 стрелкового полка, 64 гвардейской дивизии, 30 </a:t>
            </a:r>
            <a:r>
              <a:rPr kumimoji="0" lang="ru-RU" sz="2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гвард</a:t>
            </a:r>
            <a:r>
              <a:rPr kumimoji="0" lang="ru-RU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. корпуса,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2 </a:t>
            </a:r>
            <a:r>
              <a:rPr kumimoji="0" lang="ru-RU" sz="2200" b="0" i="0" u="sng" strike="noStrike" cap="none" normalizeH="0" baseline="3000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й</a:t>
            </a:r>
            <a:r>
              <a:rPr kumimoji="0" lang="ru-RU" sz="2200" b="0" i="0" u="sng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ru-RU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ударной армии Ленинградского фронта. </a:t>
            </a:r>
            <a:r>
              <a:rPr kumimoji="0" lang="ru-RU" sz="2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Погиб </a:t>
            </a:r>
            <a:r>
              <a:rPr kumimoji="0" lang="ru-RU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Эстонии, в 1944 году.  </a:t>
            </a:r>
            <a:endParaRPr kumimoji="0" lang="ru-RU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D:\Участники ВОВ -наши земляки\Рудаков Алексей Степанович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299586" cy="6858000"/>
          </a:xfrm>
          <a:prstGeom prst="rect">
            <a:avLst/>
          </a:prstGeom>
          <a:noFill/>
        </p:spPr>
      </p:pic>
      <p:sp>
        <p:nvSpPr>
          <p:cNvPr id="128001" name="Rectangle 1"/>
          <p:cNvSpPr>
            <a:spLocks noChangeArrowheads="1"/>
          </p:cNvSpPr>
          <p:nvPr/>
        </p:nvSpPr>
        <p:spPr bwMode="auto">
          <a:xfrm>
            <a:off x="4286248" y="0"/>
            <a:ext cx="4857752" cy="6986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Рудаков </a:t>
            </a:r>
          </a:p>
          <a:p>
            <a:pPr algn="ctr"/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Алексей Степанович</a:t>
            </a: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Родился в 1913 г. В 1940 г. был призван в армию. Участвовал в войне с Финляндией, в сражениях в Карелии, под Сталинградом. В конце 1941 г. был ранен, лечился в госпитале и демобилизовался в 1942 г. инвалидом 2 </a:t>
            </a:r>
            <a:r>
              <a:rPr lang="ru-RU" sz="2800" u="sng" baseline="30000" dirty="0" err="1" smtClean="0">
                <a:latin typeface="Times New Roman" pitchFamily="18" charset="0"/>
                <a:cs typeface="Times New Roman" pitchFamily="18" charset="0"/>
              </a:rPr>
              <a:t>й</a:t>
            </a: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 группы. </a:t>
            </a:r>
            <a:r>
              <a:rPr lang="ru-RU" sz="2800" b="1" i="1" dirty="0" smtClean="0">
                <a:latin typeface="Times New Roman" pitchFamily="18" charset="0"/>
                <a:cs typeface="Times New Roman" pitchFamily="18" charset="0"/>
              </a:rPr>
              <a:t>Награжден</a:t>
            </a: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орденом «Великой Отечественной войны» 1-</a:t>
            </a:r>
            <a:r>
              <a:rPr lang="ru-RU" sz="2800" b="1" u="sng" baseline="30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й</a:t>
            </a:r>
            <a:r>
              <a:rPr lang="ru-RU" sz="2800" b="1" baseline="30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степени, </a:t>
            </a: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юбилейными медалями Вооруженных Сил СССР и победы в ВОВ 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D:\Участники ВОВ -наши земляки\Савин Афанасий Иванович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"/>
            <a:ext cx="4143372" cy="6883563"/>
          </a:xfrm>
          <a:prstGeom prst="rect">
            <a:avLst/>
          </a:prstGeom>
          <a:noFill/>
        </p:spPr>
      </p:pic>
      <p:sp>
        <p:nvSpPr>
          <p:cNvPr id="126977" name="Rectangle 1"/>
          <p:cNvSpPr>
            <a:spLocks noChangeArrowheads="1"/>
          </p:cNvSpPr>
          <p:nvPr/>
        </p:nvSpPr>
        <p:spPr bwMode="auto">
          <a:xfrm>
            <a:off x="4143372" y="1000108"/>
            <a:ext cx="4714876" cy="52629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Савин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Афанасий Иванович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1912-1981 гг.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действующую армию был призван в 1941 г. Участвовал в битве под Москвой. Демобилизовался в 1945 г. </a:t>
            </a:r>
            <a:r>
              <a:rPr kumimoji="0" lang="ru-RU" sz="2800" b="1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медалями «За отвагу», «За победу над Германией», юбилейными медалями Вооруженных Сил СССР и победы в ВОВ.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D:\Участники ВОВ -наши земляки\Томских Иван Семенович.bmp"/>
          <p:cNvPicPr>
            <a:picLocks noChangeAspect="1" noChangeArrowheads="1"/>
          </p:cNvPicPr>
          <p:nvPr/>
        </p:nvPicPr>
        <p:blipFill>
          <a:blip r:embed="rId2"/>
          <a:srcRect r="4975"/>
          <a:stretch>
            <a:fillRect/>
          </a:stretch>
        </p:blipFill>
        <p:spPr bwMode="auto">
          <a:xfrm>
            <a:off x="0" y="0"/>
            <a:ext cx="4071934" cy="6884732"/>
          </a:xfrm>
          <a:prstGeom prst="rect">
            <a:avLst/>
          </a:prstGeom>
          <a:noFill/>
        </p:spPr>
      </p:pic>
      <p:sp>
        <p:nvSpPr>
          <p:cNvPr id="125953" name="Rectangle 1"/>
          <p:cNvSpPr>
            <a:spLocks noChangeArrowheads="1"/>
          </p:cNvSpPr>
          <p:nvPr/>
        </p:nvSpPr>
        <p:spPr bwMode="auto">
          <a:xfrm>
            <a:off x="4143372" y="0"/>
            <a:ext cx="5000628" cy="655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Томских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Иван Семенович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1920-1980 гг.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Призван в армию в январе 1943 года. Воевал в составе </a:t>
            </a:r>
            <a:r>
              <a:rPr kumimoji="0" lang="en-US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I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ru-RU" sz="2800" b="0" i="0" u="sng" strike="noStrike" cap="none" normalizeH="0" baseline="3000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го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Украинского фронта, освобождая Украину. В 1946 году служил на Южном Сахалине. Демобилизовался и вернулся домой в 1949 году. </a:t>
            </a:r>
            <a:r>
              <a:rPr kumimoji="0" lang="ru-RU" sz="2800" b="1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медалью «За победу над Германией», юбилейными медалями Вооруженных Сил СССР и победы в ВОВ. </a:t>
            </a:r>
            <a:endParaRPr kumimoji="0" lang="ru-RU" sz="28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0_a7aaa_6b56f12c_S.png"/>
          <p:cNvPicPr>
            <a:picLocks noChangeAspect="1"/>
          </p:cNvPicPr>
          <p:nvPr/>
        </p:nvPicPr>
        <p:blipFill>
          <a:blip r:embed="rId2"/>
          <a:srcRect l="847" t="2150" r="4237" b="5376"/>
          <a:stretch>
            <a:fillRect/>
          </a:stretch>
        </p:blipFill>
        <p:spPr>
          <a:xfrm>
            <a:off x="285720" y="214289"/>
            <a:ext cx="8501122" cy="635798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87393" name="Rectangle 1"/>
          <p:cNvSpPr>
            <a:spLocks noChangeArrowheads="1"/>
          </p:cNvSpPr>
          <p:nvPr/>
        </p:nvSpPr>
        <p:spPr bwMode="auto">
          <a:xfrm>
            <a:off x="2571736" y="2285992"/>
            <a:ext cx="5000660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Томских Иван Степанович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 в июле 1925 года, в д. Мельниковой. Летом 1943 года был призван в действующую армию, а в сентябре 1943 года 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Погиб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в бою.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 descr="Трегубов Иван Дмитриевич 25.03.1921-10.10.1999. Был ранен, инвалид 2группы. После службы в армии 39-41 ушел на ВОВ.bmp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-1"/>
            <a:ext cx="4643438" cy="6899625"/>
          </a:xfrm>
          <a:prstGeom prst="rect">
            <a:avLst/>
          </a:prstGeom>
        </p:spPr>
      </p:pic>
      <p:sp>
        <p:nvSpPr>
          <p:cNvPr id="124929" name="Rectangle 1"/>
          <p:cNvSpPr>
            <a:spLocks noChangeArrowheads="1"/>
          </p:cNvSpPr>
          <p:nvPr/>
        </p:nvSpPr>
        <p:spPr bwMode="auto">
          <a:xfrm>
            <a:off x="4714876" y="1571612"/>
            <a:ext cx="4214810" cy="31085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Трегубов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Иван Дмитриевич </a:t>
            </a:r>
            <a:endParaRPr kumimoji="0" lang="ru-RU" sz="28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ru-RU" sz="2800" b="0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25.03.1921-10.10.1999.</a:t>
            </a:r>
            <a:r>
              <a:rPr kumimoji="0" lang="ru-RU" sz="2800" b="0" i="1" u="none" strike="noStrike" cap="none" normalizeH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После службы в армии 1939-1941 ушел на ВОВ</a:t>
            </a: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Был ранен, инвалид 2</a:t>
            </a:r>
            <a:r>
              <a:rPr kumimoji="0" lang="ru-RU" sz="2800" b="0" i="0" u="sng" strike="noStrike" cap="none" normalizeH="0" baseline="3000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-й 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группы. </a:t>
            </a:r>
            <a:endParaRPr kumimoji="0" lang="ru-RU" sz="28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 descr="Третьяков Федор Павлович (2).bmp"/>
          <p:cNvPicPr>
            <a:picLocks noChangeAspect="1"/>
          </p:cNvPicPr>
          <p:nvPr/>
        </p:nvPicPr>
        <p:blipFill>
          <a:blip r:embed="rId2"/>
          <a:srcRect l="2360" t="3802" r="3228"/>
          <a:stretch>
            <a:fillRect/>
          </a:stretch>
        </p:blipFill>
        <p:spPr>
          <a:xfrm>
            <a:off x="428596" y="571480"/>
            <a:ext cx="3851100" cy="5143536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36193" name="Rectangle 1"/>
          <p:cNvSpPr>
            <a:spLocks noChangeArrowheads="1"/>
          </p:cNvSpPr>
          <p:nvPr/>
        </p:nvSpPr>
        <p:spPr bwMode="auto">
          <a:xfrm>
            <a:off x="4572000" y="428604"/>
            <a:ext cx="4214842" cy="532453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000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Информация из донесения о безвозвратных потерях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000" i="1" u="sng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Фамилия</a:t>
            </a:r>
            <a:r>
              <a:rPr kumimoji="0" lang="ru-RU" sz="200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 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rebuchet MS" pitchFamily="34" charset="0"/>
                <a:cs typeface="Arial" pitchFamily="34" charset="0"/>
              </a:rPr>
              <a:t>Третьяков</a:t>
            </a:r>
            <a:endParaRPr kumimoji="0" lang="ru-RU" sz="20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000" i="1" u="sng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Имя</a:t>
            </a:r>
            <a:r>
              <a:rPr kumimoji="0" lang="ru-RU" sz="200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 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rebuchet MS" pitchFamily="34" charset="0"/>
                <a:cs typeface="Arial" pitchFamily="34" charset="0"/>
              </a:rPr>
              <a:t>Федор</a:t>
            </a:r>
            <a:endParaRPr kumimoji="0" lang="ru-RU" sz="20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000" i="1" u="sng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Отчество 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rebuchet MS" pitchFamily="34" charset="0"/>
                <a:cs typeface="Arial" pitchFamily="34" charset="0"/>
              </a:rPr>
              <a:t>Павлович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ru-RU" sz="20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000" i="1" u="sng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Дата рождения</a:t>
            </a:r>
            <a:r>
              <a:rPr kumimoji="0" lang="ru-RU" sz="200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 __.__.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rebuchet MS" pitchFamily="34" charset="0"/>
                <a:cs typeface="Arial" pitchFamily="34" charset="0"/>
              </a:rPr>
              <a:t>1905</a:t>
            </a:r>
            <a:endParaRPr kumimoji="0" lang="ru-RU" sz="20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000" i="1" u="sng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Место рождения</a:t>
            </a:r>
            <a:r>
              <a:rPr kumimoji="0" lang="ru-RU" sz="200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 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rebuchet MS" pitchFamily="34" charset="0"/>
                <a:cs typeface="Arial" pitchFamily="34" charset="0"/>
              </a:rPr>
              <a:t>Челябинская обл., </a:t>
            </a:r>
            <a:r>
              <a:rPr kumimoji="0" lang="ru-RU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rebuchet MS" pitchFamily="34" charset="0"/>
                <a:cs typeface="Arial" pitchFamily="34" charset="0"/>
              </a:rPr>
              <a:t>Колхозный р-н, </a:t>
            </a:r>
            <a:r>
              <a:rPr kumimoji="0" lang="ru-RU" b="1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Trebuchet MS" pitchFamily="34" charset="0"/>
                <a:cs typeface="Arial" pitchFamily="34" charset="0"/>
              </a:rPr>
              <a:t>Луйский</a:t>
            </a:r>
            <a:r>
              <a:rPr kumimoji="0" lang="ru-RU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rebuchet MS" pitchFamily="34" charset="0"/>
                <a:cs typeface="Arial" pitchFamily="34" charset="0"/>
              </a:rPr>
              <a:t> с/</a:t>
            </a:r>
            <a:r>
              <a:rPr kumimoji="0" lang="ru-RU" b="1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Trebuchet MS" pitchFamily="34" charset="0"/>
                <a:cs typeface="Arial" pitchFamily="34" charset="0"/>
              </a:rPr>
              <a:t>с</a:t>
            </a:r>
            <a:endParaRPr kumimoji="0" lang="ru-RU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i="1" u="sng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Последнее место службы</a:t>
            </a:r>
            <a:r>
              <a:rPr kumimoji="0" lang="ru-RU" sz="200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 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rebuchet MS" pitchFamily="34" charset="0"/>
                <a:cs typeface="Arial" pitchFamily="34" charset="0"/>
              </a:rPr>
              <a:t>11 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Trebuchet MS" pitchFamily="34" charset="0"/>
                <a:cs typeface="Arial" pitchFamily="34" charset="0"/>
              </a:rPr>
              <a:t>гв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rebuchet MS" pitchFamily="34" charset="0"/>
                <a:cs typeface="Arial" pitchFamily="34" charset="0"/>
              </a:rPr>
              <a:t>. 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Trebuchet MS" pitchFamily="34" charset="0"/>
                <a:cs typeface="Arial" pitchFamily="34" charset="0"/>
              </a:rPr>
              <a:t>сд</a:t>
            </a:r>
            <a:endParaRPr kumimoji="0" lang="ru-RU" sz="20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000" i="1" u="sng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Воинское звание</a:t>
            </a:r>
            <a:r>
              <a:rPr kumimoji="0" lang="ru-RU" sz="200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 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rebuchet MS" pitchFamily="34" charset="0"/>
                <a:cs typeface="Arial" pitchFamily="34" charset="0"/>
              </a:rPr>
              <a:t>красноармеец</a:t>
            </a:r>
            <a:endParaRPr kumimoji="0" lang="ru-RU" sz="20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000" i="1" u="sng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Причина выбытия 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rebuchet MS" pitchFamily="34" charset="0"/>
                <a:cs typeface="Arial" pitchFamily="34" charset="0"/>
              </a:rPr>
              <a:t>убит</a:t>
            </a:r>
            <a:endParaRPr kumimoji="0" lang="ru-RU" sz="20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000" i="1" u="sng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Дата выбытия</a:t>
            </a:r>
            <a:r>
              <a:rPr kumimoji="0" lang="ru-RU" sz="200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 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rebuchet MS" pitchFamily="34" charset="0"/>
                <a:cs typeface="Arial" pitchFamily="34" charset="0"/>
              </a:rPr>
              <a:t>09.08.1943</a:t>
            </a:r>
            <a:endParaRPr kumimoji="0" lang="ru-RU" sz="20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000" i="1" u="sng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Первичное место захоронения</a:t>
            </a:r>
            <a:r>
              <a:rPr kumimoji="0" lang="ru-RU" sz="200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rebuchet MS" pitchFamily="34" charset="0"/>
                <a:cs typeface="Arial" pitchFamily="34" charset="0"/>
              </a:rPr>
              <a:t> 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rebuchet MS" pitchFamily="34" charset="0"/>
                <a:cs typeface="Arial" pitchFamily="34" charset="0"/>
              </a:rPr>
              <a:t>Орловская обл., 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Trebuchet MS" pitchFamily="34" charset="0"/>
                <a:cs typeface="Arial" pitchFamily="34" charset="0"/>
              </a:rPr>
              <a:t>Хотынецкий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rebuchet MS" pitchFamily="34" charset="0"/>
                <a:cs typeface="Arial" pitchFamily="34" charset="0"/>
              </a:rPr>
              <a:t> р-н, д. 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Trebuchet MS" pitchFamily="34" charset="0"/>
                <a:cs typeface="Arial" pitchFamily="34" charset="0"/>
              </a:rPr>
              <a:t>Радовищи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rebuchet MS" pitchFamily="34" charset="0"/>
                <a:cs typeface="Arial" pitchFamily="34" charset="0"/>
              </a:rPr>
              <a:t>, южнее, лес</a:t>
            </a:r>
            <a:endParaRPr kumimoji="0" lang="ru-RU" sz="20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36194" name="Picture 2" descr="https://obd-memorial.ru/html/images/manual.pn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52975" y="-911225"/>
            <a:ext cx="190500" cy="190500"/>
          </a:xfrm>
          <a:prstGeom prst="rect">
            <a:avLst/>
          </a:prstGeom>
          <a:noFill/>
        </p:spPr>
      </p:pic>
      <p:pic>
        <p:nvPicPr>
          <p:cNvPr id="136195" name="Picture 3" descr="https://obd-memorial.ru/html/images/manual.pn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01788" y="-742950"/>
            <a:ext cx="190500" cy="190500"/>
          </a:xfrm>
          <a:prstGeom prst="rect">
            <a:avLst/>
          </a:prstGeom>
          <a:noFill/>
        </p:spPr>
      </p:pic>
      <p:pic>
        <p:nvPicPr>
          <p:cNvPr id="7" name="Рисунок 6" descr="Третьяков Федор Павлович (2).bmp"/>
          <p:cNvPicPr>
            <a:picLocks noChangeAspect="1"/>
          </p:cNvPicPr>
          <p:nvPr/>
        </p:nvPicPr>
        <p:blipFill>
          <a:blip r:embed="rId2"/>
          <a:srcRect l="51398" t="6475" r="15327" b="62795"/>
          <a:stretch>
            <a:fillRect/>
          </a:stretch>
        </p:blipFill>
        <p:spPr>
          <a:xfrm>
            <a:off x="7358082" y="1071546"/>
            <a:ext cx="1180280" cy="14287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 descr="Трусов Андрей Иванович.bmp"/>
          <p:cNvPicPr>
            <a:picLocks noChangeAspect="1"/>
          </p:cNvPicPr>
          <p:nvPr/>
        </p:nvPicPr>
        <p:blipFill>
          <a:blip r:embed="rId2"/>
          <a:srcRect l="6291" t="7167" r="5627" b="2947"/>
          <a:stretch>
            <a:fillRect/>
          </a:stretch>
        </p:blipFill>
        <p:spPr>
          <a:xfrm>
            <a:off x="214282" y="214290"/>
            <a:ext cx="3147956" cy="4572032"/>
          </a:xfrm>
          <a:prstGeom prst="rect">
            <a:avLst/>
          </a:prstGeom>
        </p:spPr>
      </p:pic>
      <p:sp>
        <p:nvSpPr>
          <p:cNvPr id="189441" name="Rectangle 1"/>
          <p:cNvSpPr>
            <a:spLocks noChangeArrowheads="1"/>
          </p:cNvSpPr>
          <p:nvPr/>
        </p:nvSpPr>
        <p:spPr bwMode="auto">
          <a:xfrm>
            <a:off x="3500430" y="0"/>
            <a:ext cx="5643570" cy="45858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kumimoji="0" lang="ru-RU" sz="24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Трусов Андрей Иванович </a:t>
            </a:r>
            <a:r>
              <a:rPr kumimoji="0" lang="ru-RU" sz="2400" b="1" i="0" u="none" strike="noStrike" cap="none" normalizeH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(</a:t>
            </a:r>
            <a:r>
              <a:rPr lang="ru-RU" sz="24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В.Ключи) </a:t>
            </a:r>
            <a:endParaRPr kumimoji="0" lang="ru-RU" sz="2400" b="1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kumimoji="0" lang="ru-RU" sz="2400" b="0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24.09.1924 - 16.05.2013 гг.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ru-RU" sz="24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Младший сержант, командир роты десанта 17 бригады.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ru-RU" sz="24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Проходил действительную службу: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ru-RU" sz="20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с 08.42 г. по 09.42 -27 учебный снайперский полк,</a:t>
            </a:r>
            <a:r>
              <a:rPr lang="ru-RU" sz="20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ru-RU" sz="20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09.42.- 07.43 г.- 17 стрелковая </a:t>
            </a:r>
            <a:r>
              <a:rPr kumimoji="0" lang="ru-RU" sz="2000" b="0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девизия</a:t>
            </a:r>
            <a:r>
              <a:rPr kumimoji="0" lang="ru-RU" sz="20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,</a:t>
            </a:r>
            <a:r>
              <a:rPr lang="ru-RU" sz="20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ru-RU" sz="20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07.43 г. – 07.46 г.- 355 гвардейский полк,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ru-RU" sz="20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07.46 г.- 02.47 г.- узел связи воздушных десантных войск.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ru-RU" sz="24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Демобилизован 15 февраля 1947 г.</a:t>
            </a:r>
            <a:r>
              <a:rPr lang="ru-RU" sz="24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Род войск: сухопутные войска ВВС. 355 стрелковая дивизия (1-го формирования). </a:t>
            </a:r>
            <a:endParaRPr kumimoji="0" lang="ru-RU" sz="24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0" y="4786322"/>
            <a:ext cx="9144000" cy="18158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Воевал на Украинском фронте. Вернулся из Чехословакии в 1946 г.</a:t>
            </a:r>
            <a:r>
              <a:rPr kumimoji="0" lang="ru-RU" sz="2800" b="0" i="0" u="none" strike="noStrike" cap="none" normalizeH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Имеет </a:t>
            </a:r>
            <a:r>
              <a:rPr kumimoji="0" lang="ru-RU" sz="2800" b="1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награды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: 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орден «Отечественной войны» 2 </a:t>
            </a:r>
            <a:r>
              <a:rPr kumimoji="0" lang="ru-RU" sz="2800" b="1" i="0" u="none" strike="noStrike" cap="none" normalizeH="0" baseline="3000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й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степени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, 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орден «Красной звезды», 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медали «За взятие Вены», «За победу над Германией».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 descr="трусов.jp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 r="18803"/>
          <a:stretch>
            <a:fillRect/>
          </a:stretch>
        </p:blipFill>
        <p:spPr>
          <a:xfrm>
            <a:off x="571472" y="714356"/>
            <a:ext cx="3869796" cy="5511528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16737" name="Rectangle 1"/>
          <p:cNvSpPr>
            <a:spLocks noChangeArrowheads="1"/>
          </p:cNvSpPr>
          <p:nvPr/>
        </p:nvSpPr>
        <p:spPr bwMode="auto">
          <a:xfrm>
            <a:off x="4786314" y="357166"/>
            <a:ext cx="4357686" cy="52629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rgbClr val="333333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Трусов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rgbClr val="333333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Андрей Григорьевич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rgbClr val="333333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Участник Финской войны. Штурмовал  «Линию Маннергейма».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rgbClr val="333333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Погиб 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rgbClr val="333333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в бою 12 марта 1940 года в последний день войны.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rgbClr val="333333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Рядовой Трусов Андрей занесен ​ в Поименную Книгу Памяти павших защитников</a:t>
            </a:r>
            <a:r>
              <a:rPr kumimoji="0" lang="ru-RU" sz="2800" b="0" i="0" u="none" strike="noStrike" cap="none" normalizeH="0" dirty="0" smtClean="0">
                <a:ln>
                  <a:noFill/>
                </a:ln>
                <a:solidFill>
                  <a:srgbClr val="333333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rgbClr val="333333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Родины.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D:\Участники ВОВ -наши земляки\Усов Василий Николаевич.bmp"/>
          <p:cNvPicPr>
            <a:picLocks noChangeAspect="1" noChangeArrowheads="1"/>
          </p:cNvPicPr>
          <p:nvPr/>
        </p:nvPicPr>
        <p:blipFill>
          <a:blip r:embed="rId2"/>
          <a:srcRect r="3384"/>
          <a:stretch>
            <a:fillRect/>
          </a:stretch>
        </p:blipFill>
        <p:spPr bwMode="auto">
          <a:xfrm>
            <a:off x="-1" y="0"/>
            <a:ext cx="4500563" cy="6858000"/>
          </a:xfrm>
          <a:prstGeom prst="rect">
            <a:avLst/>
          </a:prstGeom>
          <a:noFill/>
        </p:spPr>
      </p:pic>
      <p:sp>
        <p:nvSpPr>
          <p:cNvPr id="123905" name="Rectangle 1"/>
          <p:cNvSpPr>
            <a:spLocks noChangeArrowheads="1"/>
          </p:cNvSpPr>
          <p:nvPr/>
        </p:nvSpPr>
        <p:spPr bwMode="auto">
          <a:xfrm>
            <a:off x="4500562" y="0"/>
            <a:ext cx="4643438" cy="655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Усов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Василий Николаевич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в 1922 году. Участвовал в войне с августа 1941 по январь 1944 гг. Служил 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стрелком, минометчиком, 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наводчиком. Был дважды тяжело ранен, лечился в госпитале, вернулся домой.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ru-RU" sz="2800" b="1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медалью «За победу над Германией», юбилейными медалями победы в ВОВ и Советских вооруженных сил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3571868" y="428604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Усов </a:t>
            </a:r>
          </a:p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28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Николай Павлович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</p:txBody>
      </p:sp>
      <p:pic>
        <p:nvPicPr>
          <p:cNvPr id="5" name="Рисунок 4" descr="Усов Николай Павлович2.jpg"/>
          <p:cNvPicPr>
            <a:picLocks noChangeAspect="1"/>
          </p:cNvPicPr>
          <p:nvPr/>
        </p:nvPicPr>
        <p:blipFill>
          <a:blip r:embed="rId2"/>
          <a:srcRect t="9320" b="37906"/>
          <a:stretch>
            <a:fillRect/>
          </a:stretch>
        </p:blipFill>
        <p:spPr>
          <a:xfrm>
            <a:off x="1000100" y="2143116"/>
            <a:ext cx="7858116" cy="3429024"/>
          </a:xfrm>
          <a:prstGeom prst="rect">
            <a:avLst/>
          </a:prstGeom>
        </p:spPr>
      </p:pic>
    </p:spTree>
  </p:cSld>
  <p:clrMapOvr>
    <a:masterClrMapping/>
  </p:clrMapOvr>
  <p:transition>
    <p:pull dir="r"/>
  </p:transition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1490" name="Picture 2" descr="Уфимцев Григорий Степанович"/>
          <p:cNvPicPr>
            <a:picLocks noChangeAspect="1" noChangeArrowheads="1"/>
          </p:cNvPicPr>
          <p:nvPr/>
        </p:nvPicPr>
        <p:blipFill>
          <a:blip r:embed="rId2" cstate="print"/>
          <a:srcRect r="8344"/>
          <a:stretch>
            <a:fillRect/>
          </a:stretch>
        </p:blipFill>
        <p:spPr bwMode="auto">
          <a:xfrm>
            <a:off x="428596" y="500042"/>
            <a:ext cx="3923848" cy="6052502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91491" name="Rectangle 3"/>
          <p:cNvSpPr>
            <a:spLocks noChangeArrowheads="1"/>
          </p:cNvSpPr>
          <p:nvPr/>
        </p:nvSpPr>
        <p:spPr bwMode="auto">
          <a:xfrm>
            <a:off x="4786314" y="1071546"/>
            <a:ext cx="4357686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3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Уфимцев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3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Григорий Степанович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ru-RU" sz="36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в1915г. </a:t>
            </a:r>
            <a:r>
              <a:rPr lang="ru-RU" sz="36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Младший лейтенант.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ru-RU" sz="36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Призван в 1940 г., без вести </a:t>
            </a:r>
            <a:r>
              <a:rPr kumimoji="0" lang="ru-RU" sz="3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погиб</a:t>
            </a:r>
            <a:r>
              <a:rPr kumimoji="0" lang="ru-RU" sz="36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19.01.1942 г.</a:t>
            </a:r>
            <a:r>
              <a:rPr kumimoji="0" lang="ru-RU" sz="36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</p:spTree>
  </p:cSld>
  <p:clrMapOvr>
    <a:masterClrMapping/>
  </p:clrMapOvr>
  <p:transition>
    <p:pull dir="r"/>
  </p:transition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 descr="D:\Участники ВОВ -наши земляки\Уфимцев Дмитр.Тихонович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39219494" y="11144304"/>
            <a:ext cx="15278100" cy="18345130"/>
          </a:xfrm>
          <a:prstGeom prst="rect">
            <a:avLst/>
          </a:prstGeom>
          <a:noFill/>
        </p:spPr>
      </p:pic>
      <p:pic>
        <p:nvPicPr>
          <p:cNvPr id="36867" name="Picture 3" descr="D:\Участники ВОВ -наши земляки\Уфимцев Дмитр.Тихонович.JP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357158" y="571480"/>
            <a:ext cx="4016410" cy="5572140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22881" name="Rectangle 1"/>
          <p:cNvSpPr>
            <a:spLocks noChangeArrowheads="1"/>
          </p:cNvSpPr>
          <p:nvPr/>
        </p:nvSpPr>
        <p:spPr bwMode="auto">
          <a:xfrm>
            <a:off x="4714876" y="0"/>
            <a:ext cx="4429124" cy="655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Уфимцев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Дмитрий Тихонович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в 1916 г., д. Желонки. Призван в армию в 1937 г., участвовал в военных действиях с Японией  (у реки </a:t>
            </a:r>
            <a:r>
              <a:rPr kumimoji="0" lang="ru-RU" sz="2800" b="0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Халхин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– Гол, 1938 г. с Финляндией (1939 г.). В 1940 г. вернулся домой.  В начале ВОВ (24 июня 1941 г.)  мобилизован на фронт. В августе 1941 г. 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умер 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от тяжёлых ранений в г. </a:t>
            </a:r>
            <a:r>
              <a:rPr kumimoji="0" lang="ru-RU" sz="2800" b="0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Андреаполе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, где и похоронен.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1490" name="Picture 2" descr="Уфимцев Василий Евдокимович_1906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500034" y="500042"/>
            <a:ext cx="4156378" cy="5926687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91491" name="Rectangle 3"/>
          <p:cNvSpPr>
            <a:spLocks noChangeArrowheads="1"/>
          </p:cNvSpPr>
          <p:nvPr/>
        </p:nvSpPr>
        <p:spPr bwMode="auto">
          <a:xfrm>
            <a:off x="5072066" y="1643050"/>
            <a:ext cx="4071934" cy="31085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Уфимцев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Василий </a:t>
            </a:r>
            <a:r>
              <a:rPr kumimoji="0" lang="ru-RU" sz="28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Евдокимович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в 1906 г. в д. Желонки.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Погиб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в1944 году.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Похоронен в Карпатах –Румыния.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2" descr="D:\Участники ВОВ -наши земляки\Уфимцев Иван Григорьев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285720" y="428604"/>
            <a:ext cx="3955408" cy="5715016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21857" name="Rectangle 1"/>
          <p:cNvSpPr>
            <a:spLocks noChangeArrowheads="1"/>
          </p:cNvSpPr>
          <p:nvPr/>
        </p:nvSpPr>
        <p:spPr bwMode="auto">
          <a:xfrm>
            <a:off x="4643438" y="0"/>
            <a:ext cx="4500562" cy="655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Уфимцев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Иван Григорьевич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в 1899 г. Работал председателем колхоза «Красный борец», председателем сельпо. Осенью 1941 г. призван в действующую армию. Воевал  на Калининском фронте.  Был тяжело ранен и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умер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от ран в марте 1944 г. Похоронен в д. </a:t>
            </a:r>
            <a:r>
              <a:rPr kumimoji="0" lang="ru-RU" sz="2800" b="0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Клопино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ru-RU" sz="2800" dirty="0" err="1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Новоржевского</a:t>
            </a:r>
            <a:r>
              <a:rPr lang="ru-RU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района Калининской (Тверской) области.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2" descr="D:\Участники ВОВ -наши земляки\Уфимцев Иван Сергеевич (2)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786314" cy="6972424"/>
          </a:xfrm>
          <a:prstGeom prst="rect">
            <a:avLst/>
          </a:prstGeom>
          <a:noFill/>
        </p:spPr>
      </p:pic>
      <p:sp>
        <p:nvSpPr>
          <p:cNvPr id="120833" name="Rectangle 1"/>
          <p:cNvSpPr>
            <a:spLocks noChangeArrowheads="1"/>
          </p:cNvSpPr>
          <p:nvPr/>
        </p:nvSpPr>
        <p:spPr bwMode="auto">
          <a:xfrm>
            <a:off x="4857752" y="0"/>
            <a:ext cx="4143372" cy="56938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Уфимцев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Иван Сергеевич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1926-1998 гг.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Воевал в армии 2 </a:t>
            </a:r>
            <a:r>
              <a:rPr kumimoji="0" lang="ru-RU" sz="2800" b="0" i="0" u="sng" strike="noStrike" cap="none" normalizeH="0" baseline="3000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го</a:t>
            </a:r>
            <a:r>
              <a:rPr kumimoji="0" lang="ru-RU" sz="2800" b="0" i="0" u="none" strike="noStrike" cap="none" normalizeH="0" baseline="3000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Прибалтийского фронта. Участвовал в </a:t>
            </a:r>
            <a:r>
              <a:rPr kumimoji="0" lang="ru-RU" sz="2800" b="0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освобожде-нии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Латвии, Эстонии. </a:t>
            </a:r>
            <a:r>
              <a:rPr kumimoji="0" lang="ru-RU" sz="2800" b="1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медалью: «За победу над Германией», юбилейными медалями Вооружённых сил СССР и победы в Великой Отечественной войне.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2" descr="D:\Участники ВОВ -наши земляки\Фадеев Иван Кондратьевич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448510" cy="6858000"/>
          </a:xfrm>
          <a:prstGeom prst="rect">
            <a:avLst/>
          </a:prstGeom>
          <a:noFill/>
        </p:spPr>
      </p:pic>
      <p:sp>
        <p:nvSpPr>
          <p:cNvPr id="119809" name="Rectangle 1"/>
          <p:cNvSpPr>
            <a:spLocks noChangeArrowheads="1"/>
          </p:cNvSpPr>
          <p:nvPr/>
        </p:nvSpPr>
        <p:spPr bwMode="auto">
          <a:xfrm>
            <a:off x="4643438" y="285728"/>
            <a:ext cx="4500562" cy="60016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Фадеев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Иван Кондратьевич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0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1901-1991гг.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</a:t>
            </a:r>
            <a:r>
              <a:rPr kumimoji="0" lang="ru-RU" sz="2400" b="0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действую-щую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армию был призван в 1941г. Демобилизовался осенью 1945 г.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1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 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орденом «Красной звезды», 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медалями: «За отвагу», юбилейными медалями Вооруженных Сил СССР и победы в ВОВ. За участие в освобождении Украины, </a:t>
            </a:r>
            <a:r>
              <a:rPr kumimoji="0" lang="ru-RU" sz="2400" b="0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Румы-нии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, Югославии, Венгрии и Чехословакии командованием было объявлено 18</a:t>
            </a:r>
            <a:r>
              <a:rPr kumimoji="0" lang="ru-RU" sz="2400" b="0" i="0" u="none" strike="noStrike" cap="none" normalizeH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ru-RU" sz="24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благодарностей.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рямоугольник 4"/>
          <p:cNvSpPr/>
          <p:nvPr/>
        </p:nvSpPr>
        <p:spPr>
          <a:xfrm>
            <a:off x="4143372" y="0"/>
            <a:ext cx="4857752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latin typeface="Times New Roman" pitchFamily="18" charset="0"/>
                <a:cs typeface="Times New Roman" pitchFamily="18" charset="0"/>
              </a:rPr>
              <a:t>Фадеев </a:t>
            </a:r>
          </a:p>
          <a:p>
            <a:pPr algn="ctr"/>
            <a:r>
              <a:rPr lang="ru-RU" sz="2400" b="1" dirty="0" smtClean="0">
                <a:latin typeface="Times New Roman" pitchFamily="18" charset="0"/>
                <a:cs typeface="Times New Roman" pitchFamily="18" charset="0"/>
              </a:rPr>
              <a:t>Степан Иванович</a:t>
            </a:r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Родился в 1926 г. в с. </a:t>
            </a:r>
            <a:r>
              <a:rPr lang="ru-RU" sz="2400" dirty="0" err="1" smtClean="0">
                <a:latin typeface="Times New Roman" pitchFamily="18" charset="0"/>
                <a:cs typeface="Times New Roman" pitchFamily="18" charset="0"/>
              </a:rPr>
              <a:t>Леготино</a:t>
            </a:r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400" dirty="0" err="1" smtClean="0">
                <a:latin typeface="Times New Roman" pitchFamily="18" charset="0"/>
                <a:cs typeface="Times New Roman" pitchFamily="18" charset="0"/>
              </a:rPr>
              <a:t>Камышловского</a:t>
            </a:r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 р-на. Поле того, как призвали на войну, 3 месяца учился, как держать винтовку и стрелять. Затем, отправили в роту и на фронт. Сначала был рядовым, потом сержантом. Воевал под Латвией в составе 2</a:t>
            </a:r>
            <a:r>
              <a:rPr lang="ru-RU" sz="2400" u="sng" baseline="30000" dirty="0" smtClean="0">
                <a:latin typeface="Times New Roman" pitchFamily="18" charset="0"/>
                <a:cs typeface="Times New Roman" pitchFamily="18" charset="0"/>
              </a:rPr>
              <a:t> го</a:t>
            </a:r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400" dirty="0" err="1" smtClean="0">
                <a:latin typeface="Times New Roman" pitchFamily="18" charset="0"/>
                <a:cs typeface="Times New Roman" pitchFamily="18" charset="0"/>
              </a:rPr>
              <a:t>Прибалтий-ского</a:t>
            </a:r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 фронта. Дважды был ранен. Воевал с 1944-го -1945-го. Победу встретил в Прибалтике. В 1946 г. служил в Белоруссии, в г. Гродно. Затем части расформировали и отправили в Россию. </a:t>
            </a:r>
            <a:r>
              <a:rPr lang="ru-RU" sz="2400" b="1" i="1" dirty="0" smtClean="0">
                <a:latin typeface="Times New Roman" pitchFamily="18" charset="0"/>
                <a:cs typeface="Times New Roman" pitchFamily="18" charset="0"/>
              </a:rPr>
              <a:t>Награжден </a:t>
            </a:r>
            <a:r>
              <a:rPr lang="ru-RU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орденом «Отечественной войны» </a:t>
            </a:r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и юбилейными медалями</a:t>
            </a:r>
            <a:endParaRPr lang="ru-RU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Рисунок 7" descr="Рисунок1.jpg"/>
          <p:cNvPicPr>
            <a:picLocks noChangeAspect="1"/>
          </p:cNvPicPr>
          <p:nvPr/>
        </p:nvPicPr>
        <p:blipFill>
          <a:blip r:embed="rId2"/>
          <a:srcRect l="12535" r="6676"/>
          <a:stretch>
            <a:fillRect/>
          </a:stretch>
        </p:blipFill>
        <p:spPr>
          <a:xfrm>
            <a:off x="0" y="0"/>
            <a:ext cx="4143436" cy="6858000"/>
          </a:xfrm>
          <a:prstGeom prst="rect">
            <a:avLst/>
          </a:prstGeom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2" descr="D:\Участники ВОВ -наши земляки\Хорьков Петр Максимович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3929058" cy="6763746"/>
          </a:xfrm>
          <a:prstGeom prst="rect">
            <a:avLst/>
          </a:prstGeom>
          <a:noFill/>
        </p:spPr>
      </p:pic>
      <p:sp>
        <p:nvSpPr>
          <p:cNvPr id="118786" name="Rectangle 2"/>
          <p:cNvSpPr>
            <a:spLocks noChangeArrowheads="1"/>
          </p:cNvSpPr>
          <p:nvPr/>
        </p:nvSpPr>
        <p:spPr bwMode="auto">
          <a:xfrm>
            <a:off x="4214810" y="428604"/>
            <a:ext cx="4643470" cy="52629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Хорьков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Петр Максимович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1922-1990 гг.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Участвовал в Великой Отечественной войне с начала и до конца. За боевые заслуги </a:t>
            </a:r>
            <a:r>
              <a:rPr kumimoji="0" lang="ru-RU" sz="2800" b="1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орденом «Красной звезды», 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юбилейными медалями Вооруженных Сил СССР и победы в Великой Отечественной войне.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4429124" y="428604"/>
            <a:ext cx="4714876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ru-RU" sz="2000" b="1" dirty="0" smtClean="0">
                <a:latin typeface="Times New Roman" pitchFamily="18" charset="0"/>
                <a:cs typeface="Times New Roman" pitchFamily="18" charset="0"/>
              </a:rPr>
              <a:t>Черепанова Зоя Павловна</a:t>
            </a:r>
          </a:p>
          <a:p>
            <a:pPr marL="0" indent="0">
              <a:buNone/>
            </a:pPr>
            <a:r>
              <a:rPr lang="ru-RU" sz="2000" dirty="0" smtClean="0">
                <a:latin typeface="Times New Roman" pitchFamily="18" charset="0"/>
                <a:cs typeface="Times New Roman" pitchFamily="18" charset="0"/>
              </a:rPr>
              <a:t>Участница </a:t>
            </a:r>
            <a:r>
              <a:rPr lang="ru-RU" sz="2000" dirty="0">
                <a:latin typeface="Times New Roman" pitchFamily="18" charset="0"/>
                <a:cs typeface="Times New Roman" pitchFamily="18" charset="0"/>
              </a:rPr>
              <a:t>Великой Отечественной войны. Служить пришлось на Ленинградском фронте в парашютном подразделении прифронтовой авиации (с мая 1942 года по июль 1945 годы). Награждена военными и юбилейными медалями, имея воинское звание гвардии ефрейтора. </a:t>
            </a:r>
            <a:r>
              <a:rPr lang="ru-RU" sz="2000" dirty="0" err="1">
                <a:latin typeface="Times New Roman" pitchFamily="18" charset="0"/>
                <a:cs typeface="Times New Roman" pitchFamily="18" charset="0"/>
              </a:rPr>
              <a:t>Пед.деятельность</a:t>
            </a:r>
            <a:r>
              <a:rPr lang="ru-RU" sz="2000" dirty="0">
                <a:latin typeface="Times New Roman" pitchFamily="18" charset="0"/>
                <a:cs typeface="Times New Roman" pitchFamily="18" charset="0"/>
              </a:rPr>
              <a:t> пришлось вести в ряде школ </a:t>
            </a:r>
            <a:r>
              <a:rPr lang="ru-RU" sz="2000" dirty="0" err="1">
                <a:latin typeface="Times New Roman" pitchFamily="18" charset="0"/>
                <a:cs typeface="Times New Roman" pitchFamily="18" charset="0"/>
              </a:rPr>
              <a:t>Камышловского</a:t>
            </a:r>
            <a:r>
              <a:rPr lang="ru-RU" sz="2000" dirty="0">
                <a:latin typeface="Times New Roman" pitchFamily="18" charset="0"/>
                <a:cs typeface="Times New Roman" pitchFamily="18" charset="0"/>
              </a:rPr>
              <a:t> и соседних районов. В 1948 – 50-е годы – в </a:t>
            </a:r>
            <a:r>
              <a:rPr lang="ru-RU" sz="2000" dirty="0" err="1">
                <a:latin typeface="Times New Roman" pitchFamily="18" charset="0"/>
                <a:cs typeface="Times New Roman" pitchFamily="18" charset="0"/>
              </a:rPr>
              <a:t>Ерзовской</a:t>
            </a:r>
            <a:r>
              <a:rPr lang="ru-RU" sz="2000" dirty="0">
                <a:latin typeface="Times New Roman" pitchFamily="18" charset="0"/>
                <a:cs typeface="Times New Roman" pitchFamily="18" charset="0"/>
              </a:rPr>
              <a:t> школе заведующим учителем. Последующие годы посвящены школам: </a:t>
            </a:r>
            <a:r>
              <a:rPr lang="ru-RU" sz="2000" dirty="0" err="1">
                <a:latin typeface="Times New Roman" pitchFamily="18" charset="0"/>
                <a:cs typeface="Times New Roman" pitchFamily="18" charset="0"/>
              </a:rPr>
              <a:t>Ожгихинской</a:t>
            </a:r>
            <a:r>
              <a:rPr lang="ru-RU" sz="2000" dirty="0">
                <a:latin typeface="Times New Roman" pitchFamily="18" charset="0"/>
                <a:cs typeface="Times New Roman" pitchFamily="18" charset="0"/>
              </a:rPr>
              <a:t> (1959 – 62), </a:t>
            </a:r>
            <a:r>
              <a:rPr lang="ru-RU" sz="2000" dirty="0" err="1">
                <a:latin typeface="Times New Roman" pitchFamily="18" charset="0"/>
                <a:cs typeface="Times New Roman" pitchFamily="18" charset="0"/>
              </a:rPr>
              <a:t>Куваевской</a:t>
            </a:r>
            <a:r>
              <a:rPr lang="ru-RU" sz="2000" dirty="0">
                <a:latin typeface="Times New Roman" pitchFamily="18" charset="0"/>
                <a:cs typeface="Times New Roman" pitchFamily="18" charset="0"/>
              </a:rPr>
              <a:t> (1962 – 63), </a:t>
            </a:r>
            <a:r>
              <a:rPr lang="ru-RU" sz="2000" dirty="0" err="1">
                <a:latin typeface="Times New Roman" pitchFamily="18" charset="0"/>
                <a:cs typeface="Times New Roman" pitchFamily="18" charset="0"/>
              </a:rPr>
              <a:t>Казанковской</a:t>
            </a:r>
            <a:r>
              <a:rPr lang="ru-RU" sz="2000" dirty="0">
                <a:latin typeface="Times New Roman" pitchFamily="18" charset="0"/>
                <a:cs typeface="Times New Roman" pitchFamily="18" charset="0"/>
              </a:rPr>
              <a:t> (1963 – 70) и после закрытия последней – воспитателем в интернате </a:t>
            </a:r>
            <a:r>
              <a:rPr lang="ru-RU" sz="2000" dirty="0" err="1">
                <a:latin typeface="Times New Roman" pitchFamily="18" charset="0"/>
                <a:cs typeface="Times New Roman" pitchFamily="18" charset="0"/>
              </a:rPr>
              <a:t>Захаровской</a:t>
            </a:r>
            <a:r>
              <a:rPr lang="ru-RU" sz="2000" dirty="0">
                <a:latin typeface="Times New Roman" pitchFamily="18" charset="0"/>
                <a:cs typeface="Times New Roman" pitchFamily="18" charset="0"/>
              </a:rPr>
              <a:t> школы (1970 – 73).</a:t>
            </a:r>
          </a:p>
        </p:txBody>
      </p:sp>
      <p:pic>
        <p:nvPicPr>
          <p:cNvPr id="175106" name="Picture 2" descr="Черепанова Зоя Павловна 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357166"/>
            <a:ext cx="4286280" cy="5715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Содержимое 3" descr="20180504_191150_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4159660" cy="6858000"/>
          </a:xfrm>
        </p:spPr>
      </p:pic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4357686" y="0"/>
            <a:ext cx="4286280" cy="61247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Чупин</a:t>
            </a:r>
            <a:endParaRPr kumimoji="0" lang="ru-RU" sz="2800" b="1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Александр Степанович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02.03. 1917 г.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селе </a:t>
            </a:r>
            <a:r>
              <a:rPr kumimoji="0" lang="ru-RU" sz="2800" b="0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Солодилово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 мае 1937 г. призван на срочную службу. Служил на Дальнем Востоке, участвовал в боях с японцами. Служил 9 лет.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юбилейными медалями Вооруженных Сил СССР и победы в Великой Отечественной войне. Умер в 1970 году.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одзаголовок 2"/>
          <p:cNvSpPr txBox="1">
            <a:spLocks/>
          </p:cNvSpPr>
          <p:nvPr/>
        </p:nvSpPr>
        <p:spPr>
          <a:xfrm>
            <a:off x="5143504" y="285728"/>
            <a:ext cx="3786214" cy="407196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Шабалин Алексей </a:t>
            </a:r>
            <a:r>
              <a:rPr lang="ru-RU" sz="2800" b="1" dirty="0" err="1" smtClean="0">
                <a:latin typeface="Times New Roman" pitchFamily="18" charset="0"/>
                <a:cs typeface="Times New Roman" pitchFamily="18" charset="0"/>
              </a:rPr>
              <a:t>Никандрович</a:t>
            </a:r>
            <a:endParaRPr kumimoji="0" lang="ru-RU" sz="28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ru-RU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1924 года рождения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ru-RU" sz="2400" dirty="0" smtClean="0">
                <a:latin typeface="Times New Roman" pitchFamily="18" charset="0"/>
                <a:cs typeface="Times New Roman" pitchFamily="18" charset="0"/>
              </a:rPr>
              <a:t>сержант</a:t>
            </a: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ru-RU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Дата призыва: 06.08.1942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ru-RU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Последнее место службы 1 </a:t>
            </a:r>
            <a:r>
              <a:rPr kumimoji="0" lang="ru-RU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сд</a:t>
            </a:r>
            <a:r>
              <a:rPr kumimoji="0" lang="ru-RU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ru-RU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Дата выбытия 19.08.1944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ru-RU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Пропал </a:t>
            </a:r>
            <a:r>
              <a:rPr kumimoji="0" lang="ru-RU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безвести</a:t>
            </a:r>
            <a:r>
              <a:rPr kumimoji="0" lang="ru-RU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октябрь 1941 г.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ru-RU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pic>
        <p:nvPicPr>
          <p:cNvPr id="6" name="Рисунок 5" descr="20190507_100925.jpg"/>
          <p:cNvPicPr>
            <a:picLocks noChangeAspect="1"/>
          </p:cNvPicPr>
          <p:nvPr/>
        </p:nvPicPr>
        <p:blipFill>
          <a:blip r:embed="rId2" cstate="print"/>
          <a:srcRect l="14085" r="2816"/>
          <a:stretch>
            <a:fillRect/>
          </a:stretch>
        </p:blipFill>
        <p:spPr>
          <a:xfrm rot="5400000">
            <a:off x="-706782" y="1421105"/>
            <a:ext cx="6143668" cy="415866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000628" y="4500570"/>
            <a:ext cx="3857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400" dirty="0" smtClean="0">
                <a:solidFill>
                  <a:srgbClr val="FF0000"/>
                </a:solidFill>
              </a:rPr>
              <a:t>Сравните данные  из разных источников информации:</a:t>
            </a:r>
            <a:endParaRPr lang="ru-RU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pull dir="r"/>
  </p:transition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Таблица 4"/>
          <p:cNvGraphicFramePr>
            <a:graphicFrameLocks noGrp="1"/>
          </p:cNvGraphicFramePr>
          <p:nvPr/>
        </p:nvGraphicFramePr>
        <p:xfrm>
          <a:off x="214282" y="0"/>
          <a:ext cx="8572561" cy="3641468"/>
        </p:xfrm>
        <a:graphic>
          <a:graphicData uri="http://schemas.openxmlformats.org/drawingml/2006/table">
            <a:tbl>
              <a:tblPr/>
              <a:tblGrid>
                <a:gridCol w="2500330"/>
                <a:gridCol w="3033575"/>
                <a:gridCol w="3038656"/>
              </a:tblGrid>
              <a:tr h="262266">
                <a:tc gridSpan="3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Информация с разных сайтов</a:t>
                      </a:r>
                    </a:p>
                  </a:txBody>
                  <a:tcPr marL="56780" marR="56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</a:tr>
              <a:tr h="22862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Calibri"/>
                          <a:ea typeface="Calibri"/>
                          <a:cs typeface="Times New Roman"/>
                        </a:rPr>
                        <a:t>ФИО</a:t>
                      </a:r>
                    </a:p>
                  </a:txBody>
                  <a:tcPr marL="56780" marR="56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>
                          <a:latin typeface="Calibri"/>
                          <a:ea typeface="Calibri"/>
                          <a:cs typeface="Times New Roman"/>
                        </a:rPr>
                        <a:t>Шабалин  Алексей  </a:t>
                      </a:r>
                      <a:r>
                        <a:rPr lang="ru-RU" sz="1600" dirty="0" err="1">
                          <a:latin typeface="Calibri"/>
                          <a:ea typeface="Calibri"/>
                          <a:cs typeface="Times New Roman"/>
                        </a:rPr>
                        <a:t>Никандрович</a:t>
                      </a:r>
                      <a:endParaRPr lang="ru-RU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780" marR="56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600">
                          <a:latin typeface="Calibri"/>
                          <a:ea typeface="Calibri"/>
                          <a:cs typeface="Times New Roman"/>
                        </a:rPr>
                        <a:t>Шабалин  Алексей  Никандрович</a:t>
                      </a:r>
                    </a:p>
                  </a:txBody>
                  <a:tcPr marL="56780" marR="56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902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Calibri"/>
                          <a:ea typeface="Calibri"/>
                          <a:cs typeface="Times New Roman"/>
                        </a:rPr>
                        <a:t>Дата рождения/Возраст</a:t>
                      </a:r>
                    </a:p>
                  </a:txBody>
                  <a:tcPr marL="56780" marR="56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>
                          <a:latin typeface="Calibri"/>
                          <a:ea typeface="Calibri"/>
                          <a:cs typeface="Times New Roman"/>
                        </a:rPr>
                        <a:t>__.__. 19</a:t>
                      </a:r>
                      <a:r>
                        <a:rPr lang="ru-RU" sz="1600" dirty="0">
                          <a:solidFill>
                            <a:srgbClr val="002060"/>
                          </a:solidFill>
                          <a:latin typeface="Calibri"/>
                          <a:ea typeface="Calibri"/>
                          <a:cs typeface="Times New Roman"/>
                        </a:rPr>
                        <a:t>24</a:t>
                      </a:r>
                    </a:p>
                  </a:txBody>
                  <a:tcPr marL="56780" marR="56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>
                          <a:latin typeface="Calibri"/>
                          <a:ea typeface="Calibri"/>
                          <a:cs typeface="Times New Roman"/>
                        </a:rPr>
                        <a:t>__.__. 1929</a:t>
                      </a:r>
                    </a:p>
                  </a:txBody>
                  <a:tcPr marL="56780" marR="56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358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Calibri"/>
                          <a:ea typeface="Calibri"/>
                          <a:cs typeface="Times New Roman"/>
                        </a:rPr>
                        <a:t>Дата и место призыва</a:t>
                      </a:r>
                    </a:p>
                  </a:txBody>
                  <a:tcPr marL="56780" marR="56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>
                          <a:latin typeface="Calibri"/>
                          <a:ea typeface="Calibri"/>
                          <a:cs typeface="Times New Roman"/>
                        </a:rPr>
                        <a:t>06.08.1942 </a:t>
                      </a:r>
                      <a:r>
                        <a:rPr lang="ru-RU" sz="1600" dirty="0" err="1">
                          <a:latin typeface="Calibri"/>
                          <a:ea typeface="Calibri"/>
                          <a:cs typeface="Times New Roman"/>
                        </a:rPr>
                        <a:t>Коломицкий</a:t>
                      </a:r>
                      <a:r>
                        <a:rPr lang="ru-RU" sz="1600" dirty="0">
                          <a:latin typeface="Calibri"/>
                          <a:ea typeface="Calibri"/>
                          <a:cs typeface="Times New Roman"/>
                        </a:rPr>
                        <a:t> РВК, Свердловской обл.</a:t>
                      </a:r>
                    </a:p>
                  </a:txBody>
                  <a:tcPr marL="56780" marR="56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ru-RU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780" marR="56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498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Calibri"/>
                          <a:ea typeface="Calibri"/>
                          <a:cs typeface="Times New Roman"/>
                        </a:rPr>
                        <a:t>Последнее место службы</a:t>
                      </a:r>
                    </a:p>
                  </a:txBody>
                  <a:tcPr marL="56780" marR="56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800" dirty="0">
                          <a:latin typeface="Calibri"/>
                          <a:ea typeface="Calibri"/>
                          <a:cs typeface="Times New Roman"/>
                        </a:rPr>
                        <a:t>1 </a:t>
                      </a:r>
                      <a:r>
                        <a:rPr lang="ru-RU" sz="1800" dirty="0" err="1">
                          <a:latin typeface="Calibri"/>
                          <a:ea typeface="Calibri"/>
                          <a:cs typeface="Times New Roman"/>
                        </a:rPr>
                        <a:t>сд</a:t>
                      </a:r>
                      <a:endParaRPr lang="ru-RU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780" marR="56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800">
                          <a:latin typeface="Calibri"/>
                          <a:ea typeface="Calibri"/>
                          <a:cs typeface="Times New Roman"/>
                        </a:rPr>
                        <a:t>12 гв. сд</a:t>
                      </a:r>
                    </a:p>
                  </a:txBody>
                  <a:tcPr marL="56780" marR="56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39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Calibri"/>
                          <a:ea typeface="Calibri"/>
                          <a:cs typeface="Times New Roman"/>
                        </a:rPr>
                        <a:t>Воинское звание</a:t>
                      </a:r>
                    </a:p>
                  </a:txBody>
                  <a:tcPr marL="56780" marR="56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800" dirty="0">
                          <a:latin typeface="Calibri"/>
                          <a:ea typeface="Calibri"/>
                          <a:cs typeface="Times New Roman"/>
                        </a:rPr>
                        <a:t>сержант</a:t>
                      </a:r>
                    </a:p>
                  </a:txBody>
                  <a:tcPr marL="56780" marR="56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800">
                          <a:latin typeface="Calibri"/>
                          <a:ea typeface="Calibri"/>
                          <a:cs typeface="Times New Roman"/>
                        </a:rPr>
                        <a:t>гв. мл. сержант</a:t>
                      </a:r>
                    </a:p>
                  </a:txBody>
                  <a:tcPr marL="56780" marR="56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580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Calibri"/>
                          <a:ea typeface="Calibri"/>
                          <a:cs typeface="Times New Roman"/>
                        </a:rPr>
                        <a:t>Причина выбытия</a:t>
                      </a:r>
                    </a:p>
                  </a:txBody>
                  <a:tcPr marL="56780" marR="56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800" dirty="0" smtClean="0">
                          <a:latin typeface="Calibri"/>
                          <a:ea typeface="Calibri"/>
                          <a:cs typeface="Times New Roman"/>
                        </a:rPr>
                        <a:t>убит</a:t>
                      </a:r>
                      <a:endParaRPr lang="ru-RU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780" marR="56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800" dirty="0" smtClean="0">
                          <a:latin typeface="Calibri"/>
                          <a:ea typeface="Calibri"/>
                          <a:cs typeface="Times New Roman"/>
                        </a:rPr>
                        <a:t>убит</a:t>
                      </a:r>
                      <a:endParaRPr lang="ru-RU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780" marR="56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764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Calibri"/>
                          <a:ea typeface="Calibri"/>
                          <a:cs typeface="Times New Roman"/>
                        </a:rPr>
                        <a:t>Дата выбытия</a:t>
                      </a:r>
                    </a:p>
                  </a:txBody>
                  <a:tcPr marL="56780" marR="56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800" dirty="0">
                          <a:latin typeface="Calibri"/>
                          <a:ea typeface="Calibri"/>
                          <a:cs typeface="Times New Roman"/>
                        </a:rPr>
                        <a:t>19.08.1944</a:t>
                      </a:r>
                    </a:p>
                  </a:txBody>
                  <a:tcPr marL="56780" marR="56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800" dirty="0">
                          <a:latin typeface="Calibri"/>
                          <a:ea typeface="Calibri"/>
                          <a:cs typeface="Times New Roman"/>
                        </a:rPr>
                        <a:t>29.09.1943</a:t>
                      </a:r>
                    </a:p>
                  </a:txBody>
                  <a:tcPr marL="56780" marR="56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971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400">
                          <a:latin typeface="Calibri"/>
                          <a:ea typeface="Calibri"/>
                          <a:cs typeface="Times New Roman"/>
                        </a:rPr>
                        <a:t>Первичное место захоронения</a:t>
                      </a:r>
                    </a:p>
                  </a:txBody>
                  <a:tcPr marL="56780" marR="56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ru-RU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780" marR="56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 err="1" smtClean="0">
                          <a:latin typeface="Calibri"/>
                          <a:ea typeface="Calibri"/>
                          <a:cs typeface="Times New Roman"/>
                        </a:rPr>
                        <a:t>Белорусия,Полесская</a:t>
                      </a:r>
                      <a:r>
                        <a:rPr lang="ru-RU" sz="140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ru-RU" sz="1400" dirty="0">
                          <a:latin typeface="Calibri"/>
                          <a:ea typeface="Calibri"/>
                          <a:cs typeface="Times New Roman"/>
                        </a:rPr>
                        <a:t>обл., Брагинский р-н,  д. Глушец</a:t>
                      </a:r>
                    </a:p>
                  </a:txBody>
                  <a:tcPr marL="56780" marR="56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714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 smtClean="0">
                          <a:latin typeface="Calibri"/>
                          <a:ea typeface="Calibri"/>
                          <a:cs typeface="Times New Roman"/>
                        </a:rPr>
                        <a:t>должность</a:t>
                      </a:r>
                      <a:endParaRPr lang="ru-RU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780" marR="56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800" dirty="0" err="1" smtClean="0">
                          <a:latin typeface="Calibri"/>
                          <a:ea typeface="Calibri"/>
                          <a:cs typeface="Times New Roman"/>
                        </a:rPr>
                        <a:t>мл.сержант</a:t>
                      </a:r>
                      <a:endParaRPr lang="ru-RU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780" marR="56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800" dirty="0" smtClean="0">
                          <a:latin typeface="Calibri"/>
                          <a:ea typeface="Calibri"/>
                          <a:cs typeface="Times New Roman"/>
                        </a:rPr>
                        <a:t>сержант</a:t>
                      </a:r>
                      <a:r>
                        <a:rPr lang="ru-RU" sz="1800" dirty="0">
                          <a:latin typeface="Calibri"/>
                          <a:ea typeface="Calibri"/>
                          <a:cs typeface="Times New Roman"/>
                        </a:rPr>
                        <a:t>, 1924</a:t>
                      </a:r>
                    </a:p>
                  </a:txBody>
                  <a:tcPr marL="56780" marR="56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276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 smtClean="0">
                          <a:latin typeface="Calibri"/>
                          <a:ea typeface="Calibri"/>
                          <a:cs typeface="Times New Roman"/>
                        </a:rPr>
                        <a:t>погиб</a:t>
                      </a:r>
                      <a:endParaRPr lang="ru-RU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780" marR="56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80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ru-RU" sz="1800" dirty="0">
                          <a:latin typeface="Calibri"/>
                          <a:ea typeface="Calibri"/>
                          <a:cs typeface="Times New Roman"/>
                        </a:rPr>
                        <a:t>29.09.1943</a:t>
                      </a:r>
                    </a:p>
                  </a:txBody>
                  <a:tcPr marL="56780" marR="56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800" dirty="0" smtClean="0">
                          <a:latin typeface="Calibri"/>
                          <a:ea typeface="Calibri"/>
                          <a:cs typeface="Times New Roman"/>
                        </a:rPr>
                        <a:t>19.08.1944</a:t>
                      </a:r>
                      <a:endParaRPr lang="ru-RU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780" marR="56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276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 smtClean="0">
                          <a:latin typeface="Calibri"/>
                          <a:ea typeface="Calibri"/>
                          <a:cs typeface="Times New Roman"/>
                        </a:rPr>
                        <a:t>захоронен</a:t>
                      </a:r>
                      <a:endParaRPr lang="ru-RU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780" marR="56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800" dirty="0" smtClean="0">
                          <a:latin typeface="Calibri"/>
                          <a:ea typeface="Calibri"/>
                          <a:cs typeface="Times New Roman"/>
                        </a:rPr>
                        <a:t> в </a:t>
                      </a:r>
                      <a:r>
                        <a:rPr lang="ru-RU" sz="1800" dirty="0">
                          <a:latin typeface="Calibri"/>
                          <a:ea typeface="Calibri"/>
                          <a:cs typeface="Times New Roman"/>
                        </a:rPr>
                        <a:t>Черниговской обл.</a:t>
                      </a:r>
                    </a:p>
                  </a:txBody>
                  <a:tcPr marL="56780" marR="56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80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ru-RU" sz="1800" dirty="0">
                          <a:latin typeface="Calibri"/>
                          <a:ea typeface="Calibri"/>
                          <a:cs typeface="Times New Roman"/>
                        </a:rPr>
                        <a:t>в Польше</a:t>
                      </a:r>
                    </a:p>
                  </a:txBody>
                  <a:tcPr marL="56780" marR="56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Содержимое 3"/>
          <p:cNvGraphicFramePr>
            <a:graphicFrameLocks noGrp="1"/>
          </p:cNvGraphicFramePr>
          <p:nvPr>
            <p:ph idx="1"/>
          </p:nvPr>
        </p:nvGraphicFramePr>
        <p:xfrm>
          <a:off x="214282" y="3714752"/>
          <a:ext cx="8572595" cy="1703274"/>
        </p:xfrm>
        <a:graphic>
          <a:graphicData uri="http://schemas.openxmlformats.org/drawingml/2006/table">
            <a:tbl>
              <a:tblPr/>
              <a:tblGrid>
                <a:gridCol w="1254526"/>
                <a:gridCol w="1254526"/>
                <a:gridCol w="1324222"/>
                <a:gridCol w="975742"/>
                <a:gridCol w="906046"/>
                <a:gridCol w="2857533"/>
              </a:tblGrid>
              <a:tr h="168250">
                <a:tc gridSpan="6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ru-RU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852" marR="5985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ru-RU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852" marR="5985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ru-RU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852" marR="5985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ru-RU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852" marR="5985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ru-RU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852" marR="5985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ru-RU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852" marR="5985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2998"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>
                          <a:solidFill>
                            <a:schemeClr val="tx2"/>
                          </a:solidFill>
                          <a:latin typeface="Calibri"/>
                          <a:ea typeface="Calibri"/>
                          <a:cs typeface="Times New Roman"/>
                        </a:rPr>
                        <a:t>ФИО</a:t>
                      </a:r>
                    </a:p>
                  </a:txBody>
                  <a:tcPr marL="59852" marR="5985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 smtClean="0">
                          <a:solidFill>
                            <a:schemeClr val="tx2"/>
                          </a:solidFill>
                          <a:latin typeface="Calibri"/>
                          <a:ea typeface="Calibri"/>
                          <a:cs typeface="Times New Roman"/>
                        </a:rPr>
                        <a:t>звание должность , партийность</a:t>
                      </a:r>
                      <a:endParaRPr lang="ru-RU" sz="1400" dirty="0">
                        <a:solidFill>
                          <a:schemeClr val="tx2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852" marR="5985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>
                          <a:solidFill>
                            <a:schemeClr val="tx2"/>
                          </a:solidFill>
                          <a:latin typeface="Calibri"/>
                          <a:ea typeface="Calibri"/>
                          <a:cs typeface="Times New Roman"/>
                        </a:rPr>
                        <a:t>Место и год рождения</a:t>
                      </a:r>
                    </a:p>
                  </a:txBody>
                  <a:tcPr marL="59852" marR="5985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>
                          <a:solidFill>
                            <a:schemeClr val="tx2"/>
                          </a:solidFill>
                          <a:latin typeface="Calibri"/>
                          <a:ea typeface="Calibri"/>
                          <a:cs typeface="Times New Roman"/>
                        </a:rPr>
                        <a:t>Каким РВК и какой области призван</a:t>
                      </a:r>
                    </a:p>
                  </a:txBody>
                  <a:tcPr marL="59852" marR="5985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>
                          <a:solidFill>
                            <a:schemeClr val="tx2"/>
                          </a:solidFill>
                          <a:latin typeface="Calibri"/>
                          <a:ea typeface="Calibri"/>
                          <a:cs typeface="Times New Roman"/>
                        </a:rPr>
                        <a:t>Когда и по какой причине выбыл</a:t>
                      </a:r>
                    </a:p>
                  </a:txBody>
                  <a:tcPr marL="59852" marR="5985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>
                          <a:solidFill>
                            <a:schemeClr val="tx2"/>
                          </a:solidFill>
                          <a:latin typeface="Calibri"/>
                          <a:ea typeface="Calibri"/>
                          <a:cs typeface="Times New Roman"/>
                        </a:rPr>
                        <a:t>Сведения о родственниках</a:t>
                      </a:r>
                    </a:p>
                  </a:txBody>
                  <a:tcPr marL="59852" marR="5985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6202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Calibri"/>
                          <a:ea typeface="Calibri"/>
                          <a:cs typeface="Times New Roman"/>
                        </a:rPr>
                        <a:t>Шабалин  </a:t>
                      </a:r>
                      <a:r>
                        <a:rPr lang="ru-RU" sz="1400" dirty="0" smtClean="0">
                          <a:latin typeface="Calibri"/>
                          <a:ea typeface="Calibri"/>
                          <a:cs typeface="Times New Roman"/>
                        </a:rPr>
                        <a:t>Алексей  </a:t>
                      </a:r>
                      <a:r>
                        <a:rPr lang="ru-RU" sz="1400" dirty="0" err="1" smtClean="0">
                          <a:latin typeface="Calibri"/>
                          <a:ea typeface="Calibri"/>
                          <a:cs typeface="Times New Roman"/>
                        </a:rPr>
                        <a:t>Никандрович</a:t>
                      </a:r>
                      <a:endParaRPr lang="ru-RU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852" marR="5985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dirty="0">
                          <a:latin typeface="Calibri"/>
                          <a:ea typeface="Calibri"/>
                          <a:cs typeface="Times New Roman"/>
                        </a:rPr>
                        <a:t>гвардии </a:t>
                      </a:r>
                      <a:r>
                        <a:rPr lang="ru-RU" sz="1400" dirty="0" err="1" smtClean="0">
                          <a:latin typeface="Calibri"/>
                          <a:ea typeface="Calibri"/>
                          <a:cs typeface="Times New Roman"/>
                        </a:rPr>
                        <a:t>мл.сержант</a:t>
                      </a:r>
                      <a:r>
                        <a:rPr lang="ru-RU" sz="140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ru-RU" sz="1400" dirty="0"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ru-RU" sz="1400" dirty="0" smtClean="0">
                          <a:latin typeface="Calibri"/>
                          <a:ea typeface="Calibri"/>
                          <a:cs typeface="Times New Roman"/>
                        </a:rPr>
                        <a:t>стрелок, </a:t>
                      </a:r>
                      <a:r>
                        <a:rPr lang="ru-RU" sz="1400" dirty="0" smtClean="0">
                          <a:latin typeface="+mn-lt"/>
                          <a:ea typeface="Calibri"/>
                          <a:cs typeface="Times New Roman"/>
                        </a:rPr>
                        <a:t>б/</a:t>
                      </a:r>
                      <a:r>
                        <a:rPr lang="ru-RU" sz="1400" dirty="0" err="1" smtClean="0">
                          <a:latin typeface="+mn-lt"/>
                          <a:ea typeface="Calibri"/>
                          <a:cs typeface="Times New Roman"/>
                        </a:rPr>
                        <a:t>п</a:t>
                      </a:r>
                      <a:endParaRPr lang="ru-RU" sz="1400" dirty="0" smtClean="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ru-RU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852" marR="5985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400">
                          <a:latin typeface="Calibri"/>
                          <a:ea typeface="Calibri"/>
                          <a:cs typeface="Times New Roman"/>
                        </a:rPr>
                        <a:t>Свердловская обл.,Камышловский р-н 1929 г.</a:t>
                      </a:r>
                    </a:p>
                  </a:txBody>
                  <a:tcPr marL="59852" marR="5985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400">
                          <a:latin typeface="Calibri"/>
                          <a:ea typeface="Calibri"/>
                          <a:cs typeface="Times New Roman"/>
                        </a:rPr>
                        <a:t>Камышловским Свердловской обл.,</a:t>
                      </a:r>
                    </a:p>
                  </a:txBody>
                  <a:tcPr marL="59852" marR="5985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400">
                          <a:latin typeface="Calibri"/>
                          <a:ea typeface="Calibri"/>
                          <a:cs typeface="Times New Roman"/>
                        </a:rPr>
                        <a:t>Убит 29.09.43</a:t>
                      </a:r>
                    </a:p>
                  </a:txBody>
                  <a:tcPr marL="59852" marR="5985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Calibri"/>
                          <a:ea typeface="Calibri"/>
                          <a:cs typeface="Times New Roman"/>
                        </a:rPr>
                        <a:t>Мать: </a:t>
                      </a:r>
                      <a:r>
                        <a:rPr lang="ru-RU" sz="1400" b="1" dirty="0">
                          <a:latin typeface="Calibri"/>
                          <a:ea typeface="Calibri"/>
                          <a:cs typeface="Times New Roman"/>
                        </a:rPr>
                        <a:t>Шабалина Варвара </a:t>
                      </a:r>
                      <a:r>
                        <a:rPr lang="ru-RU" sz="1400" b="1" dirty="0" err="1">
                          <a:latin typeface="Calibri"/>
                          <a:ea typeface="Calibri"/>
                          <a:cs typeface="Times New Roman"/>
                        </a:rPr>
                        <a:t>Силантьевна</a:t>
                      </a:r>
                      <a:r>
                        <a:rPr lang="ru-RU" sz="1400" b="1" dirty="0"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ru-RU" sz="1400" dirty="0">
                          <a:latin typeface="Calibri"/>
                          <a:ea typeface="Calibri"/>
                          <a:cs typeface="Times New Roman"/>
                        </a:rPr>
                        <a:t>Свердловская </a:t>
                      </a:r>
                      <a:r>
                        <a:rPr lang="ru-RU" sz="1400" dirty="0" err="1">
                          <a:latin typeface="Calibri"/>
                          <a:ea typeface="Calibri"/>
                          <a:cs typeface="Times New Roman"/>
                        </a:rPr>
                        <a:t>обл.,Камышловский</a:t>
                      </a:r>
                      <a:r>
                        <a:rPr lang="ru-RU" sz="1400" dirty="0">
                          <a:latin typeface="Calibri"/>
                          <a:ea typeface="Calibri"/>
                          <a:cs typeface="Times New Roman"/>
                        </a:rPr>
                        <a:t> р-н, </a:t>
                      </a:r>
                      <a:r>
                        <a:rPr lang="ru-RU" sz="1400" dirty="0" err="1">
                          <a:latin typeface="Calibri"/>
                          <a:ea typeface="Calibri"/>
                          <a:cs typeface="Times New Roman"/>
                        </a:rPr>
                        <a:t>Кочневский</a:t>
                      </a:r>
                      <a:r>
                        <a:rPr lang="ru-RU" sz="1400" dirty="0">
                          <a:latin typeface="Calibri"/>
                          <a:ea typeface="Calibri"/>
                          <a:cs typeface="Times New Roman"/>
                        </a:rPr>
                        <a:t> с/</a:t>
                      </a:r>
                      <a:r>
                        <a:rPr lang="ru-RU" sz="1400" dirty="0" err="1">
                          <a:latin typeface="Calibri"/>
                          <a:ea typeface="Calibri"/>
                          <a:cs typeface="Times New Roman"/>
                        </a:rPr>
                        <a:t>с</a:t>
                      </a:r>
                      <a:r>
                        <a:rPr lang="ru-RU" sz="1400" dirty="0" smtClean="0">
                          <a:latin typeface="Calibri"/>
                          <a:ea typeface="Calibri"/>
                          <a:cs typeface="Times New Roman"/>
                        </a:rPr>
                        <a:t>, д.Желонки</a:t>
                      </a:r>
                      <a:endParaRPr lang="ru-RU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852" marR="5985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Таблица 5"/>
          <p:cNvGraphicFramePr>
            <a:graphicFrameLocks noGrp="1"/>
          </p:cNvGraphicFramePr>
          <p:nvPr/>
        </p:nvGraphicFramePr>
        <p:xfrm>
          <a:off x="214282" y="5429264"/>
          <a:ext cx="8572595" cy="1066800"/>
        </p:xfrm>
        <a:graphic>
          <a:graphicData uri="http://schemas.openxmlformats.org/drawingml/2006/table">
            <a:tbl>
              <a:tblPr/>
              <a:tblGrid>
                <a:gridCol w="1254526"/>
                <a:gridCol w="1254526"/>
                <a:gridCol w="1324222"/>
                <a:gridCol w="975742"/>
                <a:gridCol w="906046"/>
                <a:gridCol w="2857533"/>
              </a:tblGrid>
              <a:tr h="84124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Calibri"/>
                          <a:ea typeface="Calibri"/>
                          <a:cs typeface="Times New Roman"/>
                        </a:rPr>
                        <a:t>Шабалин  Алексей  </a:t>
                      </a:r>
                      <a:r>
                        <a:rPr lang="ru-RU" sz="1400" dirty="0" err="1">
                          <a:latin typeface="Calibri"/>
                          <a:ea typeface="Calibri"/>
                          <a:cs typeface="Times New Roman"/>
                        </a:rPr>
                        <a:t>Никандрович</a:t>
                      </a:r>
                      <a:endParaRPr lang="ru-RU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852" marR="5985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dirty="0">
                          <a:latin typeface="Calibri"/>
                          <a:ea typeface="Calibri"/>
                          <a:cs typeface="Times New Roman"/>
                        </a:rPr>
                        <a:t>командир </a:t>
                      </a:r>
                      <a:r>
                        <a:rPr lang="ru-RU" sz="1400" dirty="0" smtClean="0">
                          <a:latin typeface="Calibri"/>
                          <a:ea typeface="Calibri"/>
                          <a:cs typeface="Times New Roman"/>
                        </a:rPr>
                        <a:t>отделения,</a:t>
                      </a:r>
                      <a:r>
                        <a:rPr lang="ru-RU" sz="1400" dirty="0" smtClean="0">
                          <a:latin typeface="+mn-lt"/>
                          <a:ea typeface="Calibri"/>
                          <a:cs typeface="Times New Roman"/>
                        </a:rPr>
                        <a:t> член ВЛКСМ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ru-RU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852" marR="5985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Calibri"/>
                          <a:ea typeface="Calibri"/>
                          <a:cs typeface="Times New Roman"/>
                        </a:rPr>
                        <a:t>Свердловская </a:t>
                      </a:r>
                      <a:r>
                        <a:rPr lang="ru-RU" sz="1400" dirty="0" err="1">
                          <a:latin typeface="Calibri"/>
                          <a:ea typeface="Calibri"/>
                          <a:cs typeface="Times New Roman"/>
                        </a:rPr>
                        <a:t>обл.,Коломицкий</a:t>
                      </a:r>
                      <a:r>
                        <a:rPr lang="ru-RU" sz="1400" dirty="0">
                          <a:latin typeface="Calibri"/>
                          <a:ea typeface="Calibri"/>
                          <a:cs typeface="Times New Roman"/>
                        </a:rPr>
                        <a:t> р-н 1924 г.</a:t>
                      </a:r>
                    </a:p>
                  </a:txBody>
                  <a:tcPr marL="59852" marR="5985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400">
                          <a:latin typeface="Calibri"/>
                          <a:ea typeface="Calibri"/>
                          <a:cs typeface="Times New Roman"/>
                        </a:rPr>
                        <a:t>06.08.1942 Коломицкий РВК, Свердловской обл. </a:t>
                      </a:r>
                    </a:p>
                  </a:txBody>
                  <a:tcPr marL="59852" marR="5985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Calibri"/>
                          <a:ea typeface="Calibri"/>
                          <a:cs typeface="Times New Roman"/>
                        </a:rPr>
                        <a:t>Убит 19.08.44</a:t>
                      </a:r>
                    </a:p>
                  </a:txBody>
                  <a:tcPr marL="59852" marR="5985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Calibri"/>
                          <a:ea typeface="Calibri"/>
                          <a:cs typeface="Times New Roman"/>
                        </a:rPr>
                        <a:t>Отец: </a:t>
                      </a:r>
                      <a:r>
                        <a:rPr lang="ru-RU" sz="1400" b="1" dirty="0">
                          <a:latin typeface="Calibri"/>
                          <a:ea typeface="Calibri"/>
                          <a:cs typeface="Times New Roman"/>
                        </a:rPr>
                        <a:t>Шабалин Николай Петрович </a:t>
                      </a:r>
                      <a:r>
                        <a:rPr lang="ru-RU" sz="1400" dirty="0">
                          <a:latin typeface="Calibri"/>
                          <a:ea typeface="Calibri"/>
                          <a:cs typeface="Times New Roman"/>
                        </a:rPr>
                        <a:t>Свердловская обл., </a:t>
                      </a:r>
                      <a:r>
                        <a:rPr lang="ru-RU" sz="1400" dirty="0" err="1">
                          <a:latin typeface="Calibri"/>
                          <a:ea typeface="Calibri"/>
                          <a:cs typeface="Times New Roman"/>
                        </a:rPr>
                        <a:t>Коломицкий</a:t>
                      </a:r>
                      <a:r>
                        <a:rPr lang="ru-RU" sz="140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ru-RU" sz="1400" dirty="0" smtClean="0">
                          <a:latin typeface="Calibri"/>
                          <a:ea typeface="Calibri"/>
                          <a:cs typeface="Times New Roman"/>
                        </a:rPr>
                        <a:t>р-н, </a:t>
                      </a:r>
                      <a:r>
                        <a:rPr lang="ru-RU" sz="1400" dirty="0" err="1">
                          <a:latin typeface="Calibri"/>
                          <a:ea typeface="Calibri"/>
                          <a:cs typeface="Times New Roman"/>
                        </a:rPr>
                        <a:t>д.Жилонки</a:t>
                      </a:r>
                      <a:endParaRPr lang="ru-RU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852" marR="5985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" descr="D:\Участники ВОВ -наши земляки\Шабалин Петр Самойлович (2)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3188" y="20788434"/>
            <a:ext cx="13849350" cy="21840826"/>
          </a:xfrm>
          <a:prstGeom prst="rect">
            <a:avLst/>
          </a:prstGeom>
          <a:noFill/>
        </p:spPr>
      </p:pic>
      <p:pic>
        <p:nvPicPr>
          <p:cNvPr id="41987" name="Picture 3" descr="D:\Участники ВОВ -наши земляки\Шабалин Петр Самойлович (2).JPG"/>
          <p:cNvPicPr>
            <a:picLocks noChangeAspect="1" noChangeArrowheads="1"/>
          </p:cNvPicPr>
          <p:nvPr/>
        </p:nvPicPr>
        <p:blipFill>
          <a:blip r:embed="rId3" cstate="print"/>
          <a:srcRect r="1667"/>
          <a:stretch>
            <a:fillRect/>
          </a:stretch>
        </p:blipFill>
        <p:spPr bwMode="auto">
          <a:xfrm>
            <a:off x="357158" y="357166"/>
            <a:ext cx="3687966" cy="6000716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17761" name="Rectangle 1"/>
          <p:cNvSpPr>
            <a:spLocks noChangeArrowheads="1"/>
          </p:cNvSpPr>
          <p:nvPr/>
        </p:nvSpPr>
        <p:spPr bwMode="auto">
          <a:xfrm>
            <a:off x="4429124" y="500042"/>
            <a:ext cx="4500626" cy="56938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Шабалин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Петр Самойлович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Родился 16 февраля 1905 г. в Желонках, был разнорабочим в колхозе «Защитник Урала», работал кладовщиком.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Перенес операцию в 1942 г., через месяц ушел на фронт. Воинское звание –рядовой. Последнее место службы: ППС 467.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Погиб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в январе1943 года.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2" descr="D:\Участники ВОВ -наши земляки\Шабалин Семен Антонович.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 t="4014"/>
          <a:stretch>
            <a:fillRect/>
          </a:stretch>
        </p:blipFill>
        <p:spPr bwMode="auto">
          <a:xfrm>
            <a:off x="428596" y="500042"/>
            <a:ext cx="4433690" cy="6000768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16737" name="Rectangle 1"/>
          <p:cNvSpPr>
            <a:spLocks noChangeArrowheads="1"/>
          </p:cNvSpPr>
          <p:nvPr/>
        </p:nvSpPr>
        <p:spPr bwMode="auto">
          <a:xfrm>
            <a:off x="5286380" y="1428736"/>
            <a:ext cx="3571900" cy="18158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Шабалин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Семён Антонович</a:t>
            </a:r>
            <a:endParaRPr kumimoji="0" lang="ru-RU" sz="28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1900 г.р., д.Желонки. 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Погиб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в 1941 г.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 descr="D:\Участники ВОВ -наши земляки\Шевелёв Андрей Терентьевич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545892" cy="6858000"/>
          </a:xfrm>
          <a:prstGeom prst="rect">
            <a:avLst/>
          </a:prstGeom>
          <a:noFill/>
        </p:spPr>
      </p:pic>
      <p:sp>
        <p:nvSpPr>
          <p:cNvPr id="115713" name="Rectangle 1"/>
          <p:cNvSpPr>
            <a:spLocks noChangeArrowheads="1"/>
          </p:cNvSpPr>
          <p:nvPr/>
        </p:nvSpPr>
        <p:spPr bwMode="auto">
          <a:xfrm>
            <a:off x="4643438" y="0"/>
            <a:ext cx="4500562" cy="61247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Шевелёв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Андрей Терентьевич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1904-1990 гг.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 фронт был призван в сентябре 1942 г. Воевал пулемётчиком на Западном фронте, был тяжело ранен. После лечения в госпитале вернулся домой. </a:t>
            </a:r>
            <a:r>
              <a:rPr kumimoji="0" lang="ru-RU" sz="2800" b="1" i="1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Награжден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орденом «Отечественной войны»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2</a:t>
            </a:r>
            <a:r>
              <a:rPr kumimoji="0" lang="ru-RU" sz="2800" b="1" i="0" u="sng" strike="noStrike" cap="none" normalizeH="0" baseline="3000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ru-RU" sz="2800" b="1" i="0" u="sng" strike="noStrike" cap="none" normalizeH="0" baseline="3000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й</a:t>
            </a: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степени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, юбилейными медалями Вооруженных Сил СССР, победы в ВОВ. </a:t>
            </a:r>
            <a:endParaRPr kumimoji="0" lang="ru-RU" sz="18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89" name="Rectangle 1"/>
          <p:cNvSpPr>
            <a:spLocks noChangeArrowheads="1"/>
          </p:cNvSpPr>
          <p:nvPr/>
        </p:nvSpPr>
        <p:spPr bwMode="auto">
          <a:xfrm>
            <a:off x="4429124" y="1214422"/>
            <a:ext cx="4429124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Шевелёв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Григорий Андреевич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Призван в действующую армию в ноябре 1943 года. Участвовал в боях на Западном и Прибалтийском фронтах.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Погиб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в 1944 году.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Похоронен в д. </a:t>
            </a:r>
            <a:r>
              <a:rPr kumimoji="0" lang="ru-RU" sz="2800" b="0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Виповка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(Латвия)</a:t>
            </a:r>
            <a:r>
              <a:rPr kumimoji="0" lang="ru-RU" sz="28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  <p:pic>
        <p:nvPicPr>
          <p:cNvPr id="6" name="Рисунок 5" descr="Рисунок1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 l="10602" t="6250"/>
          <a:stretch>
            <a:fillRect/>
          </a:stretch>
        </p:blipFill>
        <p:spPr>
          <a:xfrm>
            <a:off x="285719" y="214290"/>
            <a:ext cx="4028651" cy="6143668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Содержимое 3" descr="Рисунок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0034" y="285728"/>
            <a:ext cx="8080669" cy="6214210"/>
          </a:xfrm>
        </p:spPr>
      </p:pic>
    </p:spTree>
  </p:cSld>
  <p:clrMapOvr>
    <a:masterClrMapping/>
  </p:clrMapOvr>
  <p:transition>
    <p:pull dir="r"/>
  </p:transition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Поток">
  <a:themeElements>
    <a:clrScheme name="Поток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Поток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Поток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2869</TotalTime>
  <Words>7346</Words>
  <Application>Microsoft Office PowerPoint</Application>
  <PresentationFormat>Экран (4:3)</PresentationFormat>
  <Paragraphs>761</Paragraphs>
  <Slides>160</Slides>
  <Notes>0</Notes>
  <HiddenSlides>0</HiddenSlides>
  <MMClips>0</MMClips>
  <ScaleCrop>false</ScaleCrop>
  <HeadingPairs>
    <vt:vector size="6" baseType="variant">
      <vt:variant>
        <vt:lpstr>Тема</vt:lpstr>
      </vt:variant>
      <vt:variant>
        <vt:i4>2</vt:i4>
      </vt:variant>
      <vt:variant>
        <vt:lpstr>Внедренные серверы OLE</vt:lpstr>
      </vt:variant>
      <vt:variant>
        <vt:i4>1</vt:i4>
      </vt:variant>
      <vt:variant>
        <vt:lpstr>Заголовки слайдов</vt:lpstr>
      </vt:variant>
      <vt:variant>
        <vt:i4>160</vt:i4>
      </vt:variant>
    </vt:vector>
  </HeadingPairs>
  <TitlesOfParts>
    <vt:vector size="163" baseType="lpstr">
      <vt:lpstr>Тема Office</vt:lpstr>
      <vt:lpstr>Поток</vt:lpstr>
      <vt:lpstr>Презентация</vt:lpstr>
      <vt:lpstr>«Ушла война, осталась память»</vt:lpstr>
      <vt:lpstr>Слайд 2</vt:lpstr>
      <vt:lpstr>Слайд 3</vt:lpstr>
      <vt:lpstr>Участники ВОВ – наши земляки</vt:lpstr>
      <vt:lpstr>Слайд 5</vt:lpstr>
      <vt:lpstr>Слайд 6</vt:lpstr>
      <vt:lpstr>Слайд 7</vt:lpstr>
      <vt:lpstr>Авдюков Константин Романович</vt:lpstr>
      <vt:lpstr>Слайд 9</vt:lpstr>
      <vt:lpstr>Слайд 10</vt:lpstr>
      <vt:lpstr>Слайд 11</vt:lpstr>
      <vt:lpstr>Слайд 12</vt:lpstr>
      <vt:lpstr>Слайд 13</vt:lpstr>
      <vt:lpstr>Слайд 14</vt:lpstr>
      <vt:lpstr>Слайд 15</vt:lpstr>
      <vt:lpstr>Слайд 16</vt:lpstr>
      <vt:lpstr>Слайд 17</vt:lpstr>
      <vt:lpstr>Слайд 18</vt:lpstr>
      <vt:lpstr>Слайд 19</vt:lpstr>
      <vt:lpstr>Слайд 20</vt:lpstr>
      <vt:lpstr>Слайд 21</vt:lpstr>
      <vt:lpstr>Слайд 22</vt:lpstr>
      <vt:lpstr>Слайд 23</vt:lpstr>
      <vt:lpstr>Слайд 24</vt:lpstr>
      <vt:lpstr>Слайд 25</vt:lpstr>
      <vt:lpstr>Слайд 26</vt:lpstr>
      <vt:lpstr>Слайд 27</vt:lpstr>
      <vt:lpstr>Слайд 28</vt:lpstr>
      <vt:lpstr>Слайд 29</vt:lpstr>
      <vt:lpstr>Слайд 30</vt:lpstr>
      <vt:lpstr>Слайд 31</vt:lpstr>
      <vt:lpstr>Слайд 32</vt:lpstr>
      <vt:lpstr>Слайд 33</vt:lpstr>
      <vt:lpstr>Слайд 34</vt:lpstr>
      <vt:lpstr>Слайд 35</vt:lpstr>
      <vt:lpstr>Слайд 36</vt:lpstr>
      <vt:lpstr>Слайд 37</vt:lpstr>
      <vt:lpstr>Слайд 38</vt:lpstr>
      <vt:lpstr>Слайд 39</vt:lpstr>
      <vt:lpstr>Слайд 40</vt:lpstr>
      <vt:lpstr>Слайд 41</vt:lpstr>
      <vt:lpstr>Слайд 42</vt:lpstr>
      <vt:lpstr>Слайд 43</vt:lpstr>
      <vt:lpstr>Слайд 44</vt:lpstr>
      <vt:lpstr>Слайд 45</vt:lpstr>
      <vt:lpstr>Слайд 46</vt:lpstr>
      <vt:lpstr>Слайд 47</vt:lpstr>
      <vt:lpstr>Слайд 48</vt:lpstr>
      <vt:lpstr>Слайд 49</vt:lpstr>
      <vt:lpstr>Слайд 50</vt:lpstr>
      <vt:lpstr>Слайд 51</vt:lpstr>
      <vt:lpstr>Комарова (Белошейкина)  Таисия Федоровна  01.10.1920 г.р.</vt:lpstr>
      <vt:lpstr>Слайд 53</vt:lpstr>
      <vt:lpstr>Слайд 54</vt:lpstr>
      <vt:lpstr>Слайд 55</vt:lpstr>
      <vt:lpstr>Слайд 56</vt:lpstr>
      <vt:lpstr>Слайд 57</vt:lpstr>
      <vt:lpstr>Слайд 58</vt:lpstr>
      <vt:lpstr>Слайд 59</vt:lpstr>
      <vt:lpstr>Слайд 60</vt:lpstr>
      <vt:lpstr>Слайд 61</vt:lpstr>
      <vt:lpstr>Слайд 62</vt:lpstr>
      <vt:lpstr>Слайд 63</vt:lpstr>
      <vt:lpstr>Слайд 64</vt:lpstr>
      <vt:lpstr>Слайд 65</vt:lpstr>
      <vt:lpstr> </vt:lpstr>
      <vt:lpstr>Слайд 67</vt:lpstr>
      <vt:lpstr>Слайд 68</vt:lpstr>
      <vt:lpstr>Слайд 69</vt:lpstr>
      <vt:lpstr>Слайд 70</vt:lpstr>
      <vt:lpstr>Слайд 71</vt:lpstr>
      <vt:lpstr>Слайд 72</vt:lpstr>
      <vt:lpstr>Слайд 73</vt:lpstr>
      <vt:lpstr>Слайд 74</vt:lpstr>
      <vt:lpstr>Слайд 75</vt:lpstr>
      <vt:lpstr>Слайд 76</vt:lpstr>
      <vt:lpstr>Слайд 77</vt:lpstr>
      <vt:lpstr>Слайд 78</vt:lpstr>
      <vt:lpstr>Слайд 79</vt:lpstr>
      <vt:lpstr>Слайд 80</vt:lpstr>
      <vt:lpstr>Слайд 81</vt:lpstr>
      <vt:lpstr>Слайд 82</vt:lpstr>
      <vt:lpstr>Слайд 83</vt:lpstr>
      <vt:lpstr>Слайд 84</vt:lpstr>
      <vt:lpstr>Слайд 85</vt:lpstr>
      <vt:lpstr>Слайд 86</vt:lpstr>
      <vt:lpstr>Слайд 87</vt:lpstr>
      <vt:lpstr>Слайд 88</vt:lpstr>
      <vt:lpstr>Слайд 89</vt:lpstr>
      <vt:lpstr>Кочнев  Яков Петрович 1922 года рождения, д. Желонки. Погиб в 1942 г.</vt:lpstr>
      <vt:lpstr>Слайд 91</vt:lpstr>
      <vt:lpstr>Кочнева  Клавдия  Константиновна  (нет данных)</vt:lpstr>
      <vt:lpstr>Слайд 93</vt:lpstr>
      <vt:lpstr>Слайд 94</vt:lpstr>
      <vt:lpstr>Слайд 95</vt:lpstr>
      <vt:lpstr>Слайд 96</vt:lpstr>
      <vt:lpstr>Слайд 97</vt:lpstr>
      <vt:lpstr>Слайд 98</vt:lpstr>
      <vt:lpstr>Слайд 99</vt:lpstr>
      <vt:lpstr>Слайд 100</vt:lpstr>
      <vt:lpstr>Слайд 101</vt:lpstr>
      <vt:lpstr>Мельников  Никита Павлович Родился 25 мая 1901 г. в д. Мельникова</vt:lpstr>
      <vt:lpstr>Слайд 103</vt:lpstr>
      <vt:lpstr>               Мельников  Константин Дмитриевич 1896 года рождения. Призван в 1942 году. Последнее место службы:22 гв. Сд. 65 гв. Стрелковый полк 11 армия Северо-западный фронт. Погиб 12.08.1942. первичное место захоронения: д.Рыкалово, Ленинградской обл.Перезахоронен: в 1958 г. д.Васильевщина Новгородской области.</vt:lpstr>
      <vt:lpstr>Слайд 105</vt:lpstr>
      <vt:lpstr>Слайд 106</vt:lpstr>
      <vt:lpstr>Слайд 107</vt:lpstr>
      <vt:lpstr>Слайд 108</vt:lpstr>
      <vt:lpstr>Слайд 109</vt:lpstr>
      <vt:lpstr>Слайд 110</vt:lpstr>
      <vt:lpstr>Слайд 111</vt:lpstr>
      <vt:lpstr>Слайд 112</vt:lpstr>
      <vt:lpstr>Слайд 113</vt:lpstr>
      <vt:lpstr>Слайд 114</vt:lpstr>
      <vt:lpstr>Слайд 115</vt:lpstr>
      <vt:lpstr>Слайд 116</vt:lpstr>
      <vt:lpstr>Слайд 117</vt:lpstr>
      <vt:lpstr>Слайд 118</vt:lpstr>
      <vt:lpstr>Слайд 119</vt:lpstr>
      <vt:lpstr>Слайд 120</vt:lpstr>
      <vt:lpstr>Слайд 121</vt:lpstr>
      <vt:lpstr>Слайд 122</vt:lpstr>
      <vt:lpstr>Слайд 123</vt:lpstr>
      <vt:lpstr>Слайд 124</vt:lpstr>
      <vt:lpstr>Слайд 125</vt:lpstr>
      <vt:lpstr>Слайд 126</vt:lpstr>
      <vt:lpstr>Слайд 127</vt:lpstr>
      <vt:lpstr>Слайд 128</vt:lpstr>
      <vt:lpstr>Слайд 129</vt:lpstr>
      <vt:lpstr>Слайд 130</vt:lpstr>
      <vt:lpstr>Слайд 131</vt:lpstr>
      <vt:lpstr>Слайд 132</vt:lpstr>
      <vt:lpstr>Слайд 133</vt:lpstr>
      <vt:lpstr>Слайд 134</vt:lpstr>
      <vt:lpstr>Слайд 135</vt:lpstr>
      <vt:lpstr>Слайд 136</vt:lpstr>
      <vt:lpstr>Слайд 137</vt:lpstr>
      <vt:lpstr>Слайд 138</vt:lpstr>
      <vt:lpstr>Слайд 139</vt:lpstr>
      <vt:lpstr>Слайд 140</vt:lpstr>
      <vt:lpstr>Слайд 141</vt:lpstr>
      <vt:lpstr>Слайд 142</vt:lpstr>
      <vt:lpstr>Слайд 143</vt:lpstr>
      <vt:lpstr>Слайд 144</vt:lpstr>
      <vt:lpstr>Слайд 145</vt:lpstr>
      <vt:lpstr>Слайд 146</vt:lpstr>
      <vt:lpstr>Слайд 147</vt:lpstr>
      <vt:lpstr>Слайд 148</vt:lpstr>
      <vt:lpstr>Слайд 149</vt:lpstr>
      <vt:lpstr>Слайд 150</vt:lpstr>
      <vt:lpstr>Слайд 151</vt:lpstr>
      <vt:lpstr>Слайд 152</vt:lpstr>
      <vt:lpstr>Слайд 153</vt:lpstr>
      <vt:lpstr>Слайд 154</vt:lpstr>
      <vt:lpstr>Слайд 155</vt:lpstr>
      <vt:lpstr>Слайд 156</vt:lpstr>
      <vt:lpstr>Слайд 157</vt:lpstr>
      <vt:lpstr>Слайд 158</vt:lpstr>
      <vt:lpstr>Слайд 159</vt:lpstr>
      <vt:lpstr>Слайд 160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Слайд 1</dc:title>
  <dc:creator>физика</dc:creator>
  <cp:lastModifiedBy>ТГ</cp:lastModifiedBy>
  <cp:revision>319</cp:revision>
  <dcterms:modified xsi:type="dcterms:W3CDTF">2020-05-02T18:19:03Z</dcterms:modified>
</cp:coreProperties>
</file>